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80" r:id="rId9"/>
    <p:sldId id="267" r:id="rId10"/>
    <p:sldId id="264" r:id="rId11"/>
    <p:sldId id="265" r:id="rId12"/>
    <p:sldId id="271" r:id="rId13"/>
    <p:sldId id="266" r:id="rId14"/>
    <p:sldId id="263" r:id="rId15"/>
    <p:sldId id="273" r:id="rId16"/>
    <p:sldId id="278" r:id="rId17"/>
    <p:sldId id="279" r:id="rId18"/>
    <p:sldId id="277" r:id="rId19"/>
    <p:sldId id="275" r:id="rId20"/>
    <p:sldId id="272" r:id="rId21"/>
    <p:sldId id="270" r:id="rId22"/>
    <p:sldId id="274" r:id="rId23"/>
    <p:sldId id="269"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1" autoAdjust="0"/>
    <p:restoredTop sz="94660"/>
  </p:normalViewPr>
  <p:slideViewPr>
    <p:cSldViewPr snapToGrid="0">
      <p:cViewPr varScale="1">
        <p:scale>
          <a:sx n="113" d="100"/>
          <a:sy n="113" d="100"/>
        </p:scale>
        <p:origin x="42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DB30B922-8F7C-4625-9C4D-16010E7C11DE}" type="datetimeFigureOut">
              <a:rPr lang="en-US" smtClean="0"/>
              <a:t>9/5/2018</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0DB3156F-D486-4FD4-9C58-A6DF2F941C80}"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03896106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30B922-8F7C-4625-9C4D-16010E7C11DE}"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3156F-D486-4FD4-9C58-A6DF2F941C80}" type="slidenum">
              <a:rPr lang="en-US" smtClean="0"/>
              <a:t>‹#›</a:t>
            </a:fld>
            <a:endParaRPr lang="en-US"/>
          </a:p>
        </p:txBody>
      </p:sp>
    </p:spTree>
    <p:extLst>
      <p:ext uri="{BB962C8B-B14F-4D97-AF65-F5344CB8AC3E}">
        <p14:creationId xmlns:p14="http://schemas.microsoft.com/office/powerpoint/2010/main" val="310284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30B922-8F7C-4625-9C4D-16010E7C11DE}"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3156F-D486-4FD4-9C58-A6DF2F941C80}" type="slidenum">
              <a:rPr lang="en-US" smtClean="0"/>
              <a:t>‹#›</a:t>
            </a:fld>
            <a:endParaRPr lang="en-US"/>
          </a:p>
        </p:txBody>
      </p:sp>
    </p:spTree>
    <p:extLst>
      <p:ext uri="{BB962C8B-B14F-4D97-AF65-F5344CB8AC3E}">
        <p14:creationId xmlns:p14="http://schemas.microsoft.com/office/powerpoint/2010/main" val="1548509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30B922-8F7C-4625-9C4D-16010E7C11DE}"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3156F-D486-4FD4-9C58-A6DF2F941C80}" type="slidenum">
              <a:rPr lang="en-US" smtClean="0"/>
              <a:t>‹#›</a:t>
            </a:fld>
            <a:endParaRPr lang="en-US"/>
          </a:p>
        </p:txBody>
      </p:sp>
    </p:spTree>
    <p:extLst>
      <p:ext uri="{BB962C8B-B14F-4D97-AF65-F5344CB8AC3E}">
        <p14:creationId xmlns:p14="http://schemas.microsoft.com/office/powerpoint/2010/main" val="164860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DB30B922-8F7C-4625-9C4D-16010E7C11DE}" type="datetimeFigureOut">
              <a:rPr lang="en-US" smtClean="0"/>
              <a:t>9/5/2018</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0DB3156F-D486-4FD4-9C58-A6DF2F941C80}"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60686599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30B922-8F7C-4625-9C4D-16010E7C11DE}"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3156F-D486-4FD4-9C58-A6DF2F941C80}" type="slidenum">
              <a:rPr lang="en-US" smtClean="0"/>
              <a:t>‹#›</a:t>
            </a:fld>
            <a:endParaRPr lang="en-US"/>
          </a:p>
        </p:txBody>
      </p:sp>
    </p:spTree>
    <p:extLst>
      <p:ext uri="{BB962C8B-B14F-4D97-AF65-F5344CB8AC3E}">
        <p14:creationId xmlns:p14="http://schemas.microsoft.com/office/powerpoint/2010/main" val="368980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30B922-8F7C-4625-9C4D-16010E7C11DE}" type="datetimeFigureOut">
              <a:rPr lang="en-US" smtClean="0"/>
              <a:t>9/5/2018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B3156F-D486-4FD4-9C58-A6DF2F941C80}" type="slidenum">
              <a:rPr lang="en-US" smtClean="0"/>
              <a:t>‹#›</a:t>
            </a:fld>
            <a:endParaRPr lang="en-US"/>
          </a:p>
        </p:txBody>
      </p:sp>
    </p:spTree>
    <p:extLst>
      <p:ext uri="{BB962C8B-B14F-4D97-AF65-F5344CB8AC3E}">
        <p14:creationId xmlns:p14="http://schemas.microsoft.com/office/powerpoint/2010/main" val="610037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30B922-8F7C-4625-9C4D-16010E7C11DE}" type="datetimeFigureOut">
              <a:rPr lang="en-US" smtClean="0"/>
              <a:t>9/5/2018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B3156F-D486-4FD4-9C58-A6DF2F941C80}" type="slidenum">
              <a:rPr lang="en-US" smtClean="0"/>
              <a:t>‹#›</a:t>
            </a:fld>
            <a:endParaRPr lang="en-US"/>
          </a:p>
        </p:txBody>
      </p:sp>
    </p:spTree>
    <p:extLst>
      <p:ext uri="{BB962C8B-B14F-4D97-AF65-F5344CB8AC3E}">
        <p14:creationId xmlns:p14="http://schemas.microsoft.com/office/powerpoint/2010/main" val="3074033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30B922-8F7C-4625-9C4D-16010E7C11DE}" type="datetimeFigureOut">
              <a:rPr lang="en-US" smtClean="0"/>
              <a:t>9/5/2018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B3156F-D486-4FD4-9C58-A6DF2F941C80}" type="slidenum">
              <a:rPr lang="en-US" smtClean="0"/>
              <a:t>‹#›</a:t>
            </a:fld>
            <a:endParaRPr lang="en-US"/>
          </a:p>
        </p:txBody>
      </p:sp>
    </p:spTree>
    <p:extLst>
      <p:ext uri="{BB962C8B-B14F-4D97-AF65-F5344CB8AC3E}">
        <p14:creationId xmlns:p14="http://schemas.microsoft.com/office/powerpoint/2010/main" val="2982472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B30B922-8F7C-4625-9C4D-16010E7C11DE}" type="datetimeFigureOut">
              <a:rPr lang="en-US" smtClean="0"/>
              <a:t>9/5/2018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0DB3156F-D486-4FD4-9C58-A6DF2F941C80}"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58356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B30B922-8F7C-4625-9C4D-16010E7C11DE}" type="datetimeFigureOut">
              <a:rPr lang="en-US" smtClean="0"/>
              <a:t>9/5/2018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0DB3156F-D486-4FD4-9C58-A6DF2F941C80}"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41750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DB30B922-8F7C-4625-9C4D-16010E7C11DE}" type="datetimeFigureOut">
              <a:rPr lang="en-US" smtClean="0"/>
              <a:t>9/5/2018</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0DB3156F-D486-4FD4-9C58-A6DF2F941C80}"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82595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1312" y="1315844"/>
            <a:ext cx="8361229" cy="3039187"/>
          </a:xfrm>
        </p:spPr>
        <p:txBody>
          <a:bodyPr/>
          <a:lstStyle/>
          <a:p>
            <a:r>
              <a:rPr lang="en-US" sz="6600" dirty="0" smtClean="0"/>
              <a:t>Moving Beyond the Three-point Thesis</a:t>
            </a:r>
            <a:endParaRPr lang="en-US" sz="6600" dirty="0"/>
          </a:p>
        </p:txBody>
      </p:sp>
      <p:sp>
        <p:nvSpPr>
          <p:cNvPr id="3" name="Subtitle 2"/>
          <p:cNvSpPr>
            <a:spLocks noGrp="1"/>
          </p:cNvSpPr>
          <p:nvPr>
            <p:ph type="subTitle" idx="1"/>
          </p:nvPr>
        </p:nvSpPr>
        <p:spPr>
          <a:xfrm>
            <a:off x="1453271" y="4801080"/>
            <a:ext cx="7992387" cy="1086237"/>
          </a:xfrm>
        </p:spPr>
        <p:txBody>
          <a:bodyPr/>
          <a:lstStyle/>
          <a:p>
            <a:r>
              <a:rPr lang="en-US" dirty="0" smtClean="0"/>
              <a:t>Writing organic thesis statements for literary analysis essays</a:t>
            </a:r>
            <a:endParaRPr lang="en-US" dirty="0"/>
          </a:p>
        </p:txBody>
      </p:sp>
    </p:spTree>
    <p:extLst>
      <p:ext uri="{BB962C8B-B14F-4D97-AF65-F5344CB8AC3E}">
        <p14:creationId xmlns:p14="http://schemas.microsoft.com/office/powerpoint/2010/main" val="388572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together</a:t>
            </a:r>
            <a:endParaRPr lang="en-US" dirty="0"/>
          </a:p>
        </p:txBody>
      </p:sp>
      <p:sp>
        <p:nvSpPr>
          <p:cNvPr id="3" name="Content Placeholder 2"/>
          <p:cNvSpPr>
            <a:spLocks noGrp="1"/>
          </p:cNvSpPr>
          <p:nvPr>
            <p:ph idx="1"/>
          </p:nvPr>
        </p:nvSpPr>
        <p:spPr/>
        <p:txBody>
          <a:bodyPr>
            <a:normAutofit/>
          </a:bodyPr>
          <a:lstStyle/>
          <a:p>
            <a:pPr marL="0" indent="0">
              <a:lnSpc>
                <a:spcPct val="200000"/>
              </a:lnSpc>
              <a:buNone/>
            </a:pPr>
            <a:r>
              <a:rPr lang="en-US" sz="2800" b="1" u="sng" dirty="0" smtClean="0">
                <a:solidFill>
                  <a:schemeClr val="accent6">
                    <a:lumMod val="75000"/>
                  </a:schemeClr>
                </a:solidFill>
              </a:rPr>
              <a:t>In Peggy McNally’s “Waiting,” a nameless character lives a monotonous existence as the “lowest paid substitute teacher,”</a:t>
            </a:r>
            <a:r>
              <a:rPr lang="en-US" sz="2800" b="1" dirty="0" smtClean="0">
                <a:solidFill>
                  <a:schemeClr val="accent6">
                    <a:lumMod val="75000"/>
                  </a:schemeClr>
                </a:solidFill>
              </a:rPr>
              <a:t> </a:t>
            </a:r>
            <a:r>
              <a:rPr lang="en-US" sz="2800" b="1" u="sng" dirty="0" smtClean="0">
                <a:solidFill>
                  <a:srgbClr val="00B050"/>
                </a:solidFill>
              </a:rPr>
              <a:t>implying  that </a:t>
            </a:r>
            <a:r>
              <a:rPr lang="en-US" sz="2800" b="1" u="sng" dirty="0" smtClean="0">
                <a:solidFill>
                  <a:srgbClr val="0070C0"/>
                </a:solidFill>
              </a:rPr>
              <a:t>life continues on without purpose. </a:t>
            </a:r>
            <a:endParaRPr lang="en-US" sz="2800" b="1" u="sng" dirty="0">
              <a:solidFill>
                <a:schemeClr val="accent6">
                  <a:lumMod val="75000"/>
                </a:schemeClr>
              </a:solidFill>
            </a:endParaRPr>
          </a:p>
        </p:txBody>
      </p:sp>
      <p:sp>
        <p:nvSpPr>
          <p:cNvPr id="4" name="Down Arrow 3"/>
          <p:cNvSpPr/>
          <p:nvPr/>
        </p:nvSpPr>
        <p:spPr>
          <a:xfrm>
            <a:off x="7202078" y="1932495"/>
            <a:ext cx="716437" cy="754144"/>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TextBox 4"/>
          <p:cNvSpPr txBox="1"/>
          <p:nvPr/>
        </p:nvSpPr>
        <p:spPr>
          <a:xfrm>
            <a:off x="7918515" y="1563163"/>
            <a:ext cx="2582944" cy="923330"/>
          </a:xfrm>
          <a:prstGeom prst="rect">
            <a:avLst/>
          </a:prstGeom>
          <a:noFill/>
        </p:spPr>
        <p:txBody>
          <a:bodyPr wrap="square" rtlCol="0">
            <a:spAutoFit/>
          </a:bodyPr>
          <a:lstStyle/>
          <a:p>
            <a:r>
              <a:rPr lang="en-US" dirty="0" smtClean="0"/>
              <a:t>This is the “what”—a brief one-sentence summary of the text.</a:t>
            </a:r>
            <a:endParaRPr lang="en-US" dirty="0"/>
          </a:p>
        </p:txBody>
      </p:sp>
      <p:sp>
        <p:nvSpPr>
          <p:cNvPr id="6" name="Up Arrow 5"/>
          <p:cNvSpPr/>
          <p:nvPr/>
        </p:nvSpPr>
        <p:spPr>
          <a:xfrm>
            <a:off x="1932495" y="4949072"/>
            <a:ext cx="810705" cy="918328"/>
          </a:xfrm>
          <a:prstGeom prst="upArrow">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p:cNvSpPr txBox="1"/>
          <p:nvPr/>
        </p:nvSpPr>
        <p:spPr>
          <a:xfrm>
            <a:off x="2527954" y="5867400"/>
            <a:ext cx="2582944" cy="923330"/>
          </a:xfrm>
          <a:prstGeom prst="rect">
            <a:avLst/>
          </a:prstGeom>
          <a:noFill/>
        </p:spPr>
        <p:txBody>
          <a:bodyPr wrap="square" rtlCol="0">
            <a:spAutoFit/>
          </a:bodyPr>
          <a:lstStyle/>
          <a:p>
            <a:r>
              <a:rPr lang="en-US" dirty="0" smtClean="0"/>
              <a:t>Active verb (*Note: This is the author’s action, not the character’s) </a:t>
            </a:r>
            <a:endParaRPr lang="en-US" dirty="0"/>
          </a:p>
        </p:txBody>
      </p:sp>
      <p:sp>
        <p:nvSpPr>
          <p:cNvPr id="8" name="Up Arrow 7"/>
          <p:cNvSpPr/>
          <p:nvPr/>
        </p:nvSpPr>
        <p:spPr>
          <a:xfrm>
            <a:off x="6881566" y="4780568"/>
            <a:ext cx="810705" cy="918328"/>
          </a:xfrm>
          <a:prstGeom prst="upArrow">
            <a:avLst/>
          </a:pr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TextBox 8"/>
          <p:cNvSpPr txBox="1"/>
          <p:nvPr/>
        </p:nvSpPr>
        <p:spPr>
          <a:xfrm>
            <a:off x="7692271" y="5408236"/>
            <a:ext cx="2582944" cy="1323439"/>
          </a:xfrm>
          <a:prstGeom prst="rect">
            <a:avLst/>
          </a:prstGeom>
          <a:noFill/>
        </p:spPr>
        <p:txBody>
          <a:bodyPr wrap="square" rtlCol="0">
            <a:spAutoFit/>
          </a:bodyPr>
          <a:lstStyle/>
          <a:p>
            <a:r>
              <a:rPr lang="en-US" sz="1600" dirty="0" smtClean="0"/>
              <a:t>The concept or big idea about humanity and what it means to be human. What you discover from analyzing patterns.</a:t>
            </a:r>
            <a:endParaRPr lang="en-US" sz="1600" dirty="0"/>
          </a:p>
        </p:txBody>
      </p:sp>
    </p:spTree>
    <p:extLst>
      <p:ext uri="{BB962C8B-B14F-4D97-AF65-F5344CB8AC3E}">
        <p14:creationId xmlns:p14="http://schemas.microsoft.com/office/powerpoint/2010/main" val="2467457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for Eng. 7 Honors</a:t>
            </a:r>
            <a:endParaRPr lang="en-US" dirty="0"/>
          </a:p>
        </p:txBody>
      </p:sp>
      <p:sp>
        <p:nvSpPr>
          <p:cNvPr id="3" name="Content Placeholder 2"/>
          <p:cNvSpPr>
            <a:spLocks noGrp="1"/>
          </p:cNvSpPr>
          <p:nvPr>
            <p:ph idx="1"/>
          </p:nvPr>
        </p:nvSpPr>
        <p:spPr>
          <a:xfrm>
            <a:off x="1371600" y="2285999"/>
            <a:ext cx="10596282" cy="4101353"/>
          </a:xfrm>
        </p:spPr>
        <p:txBody>
          <a:bodyPr/>
          <a:lstStyle/>
          <a:p>
            <a:r>
              <a:rPr lang="en-US" dirty="0" smtClean="0"/>
              <a:t>Create an implied thesis for </a:t>
            </a:r>
            <a:r>
              <a:rPr lang="en-US" i="1" dirty="0" smtClean="0"/>
              <a:t>Beowulf’s Battle with Grendel</a:t>
            </a:r>
            <a:r>
              <a:rPr lang="en-US" dirty="0" smtClean="0"/>
              <a:t> that answers the following prompt:</a:t>
            </a:r>
          </a:p>
          <a:p>
            <a:endParaRPr lang="en-US" dirty="0"/>
          </a:p>
          <a:p>
            <a:pPr marL="0" indent="0">
              <a:buNone/>
            </a:pPr>
            <a:r>
              <a:rPr lang="en-US" sz="2800" b="1" dirty="0" smtClean="0"/>
              <a:t>How does the poet reinforce the idea of evil throughout the passage? </a:t>
            </a:r>
          </a:p>
          <a:p>
            <a:pPr marL="0" indent="0">
              <a:buNone/>
            </a:pPr>
            <a:endParaRPr lang="en-US" sz="2800" b="1" dirty="0"/>
          </a:p>
          <a:p>
            <a:pPr marL="0" indent="0">
              <a:buNone/>
            </a:pPr>
            <a:r>
              <a:rPr lang="en-US" sz="2800" b="1" dirty="0" smtClean="0"/>
              <a:t>Thesis should have a “what”+ active verb + concept. Follow the model sentence.</a:t>
            </a:r>
            <a:endParaRPr lang="en-US" sz="2800" b="1" dirty="0"/>
          </a:p>
        </p:txBody>
      </p:sp>
    </p:spTree>
    <p:extLst>
      <p:ext uri="{BB962C8B-B14F-4D97-AF65-F5344CB8AC3E}">
        <p14:creationId xmlns:p14="http://schemas.microsoft.com/office/powerpoint/2010/main" val="1540758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 Objectives</a:t>
            </a:r>
            <a:endParaRPr lang="en-US" i="1" dirty="0"/>
          </a:p>
        </p:txBody>
      </p:sp>
      <p:sp>
        <p:nvSpPr>
          <p:cNvPr id="3" name="Content Placeholder 2"/>
          <p:cNvSpPr>
            <a:spLocks noGrp="1"/>
          </p:cNvSpPr>
          <p:nvPr>
            <p:ph idx="1"/>
          </p:nvPr>
        </p:nvSpPr>
        <p:spPr/>
        <p:txBody>
          <a:bodyPr>
            <a:normAutofit/>
          </a:bodyPr>
          <a:lstStyle/>
          <a:p>
            <a:r>
              <a:rPr lang="en-US" sz="2800" dirty="0" smtClean="0"/>
              <a:t>Write an implied thesis for </a:t>
            </a:r>
            <a:r>
              <a:rPr lang="en-US" sz="2800" i="1" dirty="0" smtClean="0"/>
              <a:t>Beowulf</a:t>
            </a:r>
          </a:p>
          <a:p>
            <a:r>
              <a:rPr lang="en-US" sz="2800" dirty="0" smtClean="0"/>
              <a:t>Write a 8-sentence extended paragraph using an topic sentence, concrete details, analytic commentary, and concluding sentence.</a:t>
            </a:r>
            <a:endParaRPr lang="en-US" sz="2800" dirty="0"/>
          </a:p>
        </p:txBody>
      </p:sp>
    </p:spTree>
    <p:extLst>
      <p:ext uri="{BB962C8B-B14F-4D97-AF65-F5344CB8AC3E}">
        <p14:creationId xmlns:p14="http://schemas.microsoft.com/office/powerpoint/2010/main" val="1900641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 Practicing implied thesis</a:t>
            </a:r>
            <a:br>
              <a:rPr lang="en-US" dirty="0" smtClean="0"/>
            </a:br>
            <a:r>
              <a:rPr lang="en-US" i="1" dirty="0" smtClean="0"/>
              <a:t>The Sandcastle</a:t>
            </a:r>
            <a:endParaRPr lang="en-US" i="1" dirty="0"/>
          </a:p>
        </p:txBody>
      </p:sp>
      <p:sp>
        <p:nvSpPr>
          <p:cNvPr id="3" name="Content Placeholder 2"/>
          <p:cNvSpPr>
            <a:spLocks noGrp="1"/>
          </p:cNvSpPr>
          <p:nvPr>
            <p:ph idx="1"/>
          </p:nvPr>
        </p:nvSpPr>
        <p:spPr/>
        <p:txBody>
          <a:bodyPr>
            <a:normAutofit/>
          </a:bodyPr>
          <a:lstStyle/>
          <a:p>
            <a:r>
              <a:rPr lang="en-US" sz="2800" dirty="0" smtClean="0"/>
              <a:t>Watch the short film; pay close attention as you watch.</a:t>
            </a:r>
          </a:p>
          <a:p>
            <a:r>
              <a:rPr lang="en-US" sz="2800" dirty="0" smtClean="0"/>
              <a:t>Take notes on what you observe.</a:t>
            </a:r>
          </a:p>
          <a:p>
            <a:r>
              <a:rPr lang="en-US" sz="2800" dirty="0" smtClean="0"/>
              <a:t>After the film, you will practice finding patterns and listing concepts.</a:t>
            </a:r>
          </a:p>
          <a:p>
            <a:r>
              <a:rPr lang="en-US" sz="2800" dirty="0" smtClean="0"/>
              <a:t>Then, you will craft a three-part implied thesis statement for the film</a:t>
            </a:r>
            <a:endParaRPr lang="en-US" sz="2800" dirty="0"/>
          </a:p>
        </p:txBody>
      </p:sp>
    </p:spTree>
    <p:extLst>
      <p:ext uri="{BB962C8B-B14F-4D97-AF65-F5344CB8AC3E}">
        <p14:creationId xmlns:p14="http://schemas.microsoft.com/office/powerpoint/2010/main" val="3060251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an implied thesis</a:t>
            </a:r>
            <a:endParaRPr lang="en-US" dirty="0"/>
          </a:p>
        </p:txBody>
      </p:sp>
      <p:sp>
        <p:nvSpPr>
          <p:cNvPr id="3" name="Content Placeholder 2"/>
          <p:cNvSpPr>
            <a:spLocks noGrp="1"/>
          </p:cNvSpPr>
          <p:nvPr>
            <p:ph idx="1"/>
          </p:nvPr>
        </p:nvSpPr>
        <p:spPr>
          <a:xfrm>
            <a:off x="1371600" y="1532466"/>
            <a:ext cx="9601200" cy="3581400"/>
          </a:xfrm>
        </p:spPr>
        <p:txBody>
          <a:bodyPr/>
          <a:lstStyle/>
          <a:p>
            <a:r>
              <a:rPr lang="en-US" dirty="0" smtClean="0"/>
              <a:t>An Implied thesis in three parts:</a:t>
            </a:r>
            <a:endParaRPr lang="en-US" dirty="0"/>
          </a:p>
        </p:txBody>
      </p:sp>
      <p:sp>
        <p:nvSpPr>
          <p:cNvPr id="4" name="Oval 3"/>
          <p:cNvSpPr/>
          <p:nvPr/>
        </p:nvSpPr>
        <p:spPr>
          <a:xfrm>
            <a:off x="1371600" y="2044699"/>
            <a:ext cx="2641600" cy="255693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“The What”</a:t>
            </a:r>
          </a:p>
          <a:p>
            <a:pPr algn="ctr"/>
            <a:r>
              <a:rPr lang="en-US" sz="1400" b="1" dirty="0" smtClean="0"/>
              <a:t>(This is a concrete </a:t>
            </a:r>
            <a:r>
              <a:rPr lang="en-US" sz="1400" b="1" dirty="0"/>
              <a:t>o</a:t>
            </a:r>
            <a:r>
              <a:rPr lang="en-US" sz="1400" b="1" dirty="0" smtClean="0"/>
              <a:t>bservation)</a:t>
            </a:r>
            <a:endParaRPr lang="en-US" sz="1400" b="1" dirty="0"/>
          </a:p>
        </p:txBody>
      </p:sp>
      <p:sp>
        <p:nvSpPr>
          <p:cNvPr id="5" name="Down Arrow 4"/>
          <p:cNvSpPr/>
          <p:nvPr/>
        </p:nvSpPr>
        <p:spPr>
          <a:xfrm>
            <a:off x="2345266" y="4707466"/>
            <a:ext cx="846667" cy="81280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38766" y="5633823"/>
            <a:ext cx="3259666" cy="523220"/>
          </a:xfrm>
          <a:prstGeom prst="rect">
            <a:avLst/>
          </a:prstGeom>
          <a:noFill/>
        </p:spPr>
        <p:txBody>
          <a:bodyPr wrap="square" rtlCol="0">
            <a:spAutoFit/>
          </a:bodyPr>
          <a:lstStyle/>
          <a:p>
            <a:r>
              <a:rPr lang="en-US" sz="1400" b="1" dirty="0" smtClean="0">
                <a:solidFill>
                  <a:schemeClr val="accent6">
                    <a:lumMod val="75000"/>
                  </a:schemeClr>
                </a:solidFill>
              </a:rPr>
              <a:t>In the short film, “The Sandcastle,” ______________________________  </a:t>
            </a:r>
            <a:endParaRPr lang="en-US" sz="1400" b="1" dirty="0">
              <a:solidFill>
                <a:schemeClr val="accent6">
                  <a:lumMod val="75000"/>
                </a:schemeClr>
              </a:solidFill>
            </a:endParaRPr>
          </a:p>
        </p:txBody>
      </p:sp>
      <p:sp>
        <p:nvSpPr>
          <p:cNvPr id="7" name="Oval 6"/>
          <p:cNvSpPr/>
          <p:nvPr/>
        </p:nvSpPr>
        <p:spPr>
          <a:xfrm>
            <a:off x="4851400" y="2044699"/>
            <a:ext cx="2641600" cy="2556934"/>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Active Verb</a:t>
            </a:r>
          </a:p>
        </p:txBody>
      </p:sp>
      <p:sp>
        <p:nvSpPr>
          <p:cNvPr id="8" name="Plus 7"/>
          <p:cNvSpPr/>
          <p:nvPr/>
        </p:nvSpPr>
        <p:spPr>
          <a:xfrm>
            <a:off x="4064000" y="3043766"/>
            <a:ext cx="736600" cy="685800"/>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Right-Up Arrow 8"/>
          <p:cNvSpPr/>
          <p:nvPr/>
        </p:nvSpPr>
        <p:spPr>
          <a:xfrm rot="10800000">
            <a:off x="5473700" y="4707466"/>
            <a:ext cx="1397000" cy="752099"/>
          </a:xfrm>
          <a:prstGeom prst="leftRigh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51400" y="5372212"/>
            <a:ext cx="2997724" cy="1477328"/>
          </a:xfrm>
          <a:prstGeom prst="rect">
            <a:avLst/>
          </a:prstGeom>
          <a:noFill/>
        </p:spPr>
        <p:txBody>
          <a:bodyPr wrap="square" rtlCol="0">
            <a:spAutoFit/>
          </a:bodyPr>
          <a:lstStyle/>
          <a:p>
            <a:r>
              <a:rPr lang="en-US" b="1" dirty="0" smtClean="0">
                <a:solidFill>
                  <a:schemeClr val="accent4">
                    <a:lumMod val="75000"/>
                  </a:schemeClr>
                </a:solidFill>
              </a:rPr>
              <a:t>Shows, proves, presents, insinuates, suggests, reveals, implies, symbolizes, indicates, denotes, represents, </a:t>
            </a:r>
            <a:r>
              <a:rPr lang="en-US" b="1" dirty="0">
                <a:solidFill>
                  <a:schemeClr val="accent4">
                    <a:lumMod val="75000"/>
                  </a:schemeClr>
                </a:solidFill>
              </a:rPr>
              <a:t>s</a:t>
            </a:r>
            <a:r>
              <a:rPr lang="en-US" b="1" dirty="0" smtClean="0">
                <a:solidFill>
                  <a:schemeClr val="accent4">
                    <a:lumMod val="75000"/>
                  </a:schemeClr>
                </a:solidFill>
              </a:rPr>
              <a:t>ignals….</a:t>
            </a:r>
            <a:endParaRPr lang="en-US" b="1" dirty="0">
              <a:solidFill>
                <a:schemeClr val="accent4">
                  <a:lumMod val="75000"/>
                </a:schemeClr>
              </a:solidFill>
            </a:endParaRPr>
          </a:p>
        </p:txBody>
      </p:sp>
      <p:sp>
        <p:nvSpPr>
          <p:cNvPr id="11" name="Plus 10"/>
          <p:cNvSpPr/>
          <p:nvPr/>
        </p:nvSpPr>
        <p:spPr>
          <a:xfrm>
            <a:off x="7666610" y="2956983"/>
            <a:ext cx="736600" cy="685800"/>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576820" y="2108199"/>
            <a:ext cx="2641600" cy="2556934"/>
          </a:xfrm>
          <a:prstGeom prst="ellipse">
            <a:avLst/>
          </a:pr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Concept</a:t>
            </a:r>
          </a:p>
          <a:p>
            <a:pPr algn="ctr"/>
            <a:r>
              <a:rPr lang="en-US" sz="1400" b="1" dirty="0" smtClean="0"/>
              <a:t>(This is an abstract idea reached through analysis of patterns)</a:t>
            </a:r>
          </a:p>
        </p:txBody>
      </p:sp>
      <p:sp>
        <p:nvSpPr>
          <p:cNvPr id="13" name="Down Arrow 12"/>
          <p:cNvSpPr/>
          <p:nvPr/>
        </p:nvSpPr>
        <p:spPr>
          <a:xfrm>
            <a:off x="9474286" y="4751831"/>
            <a:ext cx="846667" cy="8128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144452" y="5721175"/>
            <a:ext cx="3601345" cy="307777"/>
          </a:xfrm>
          <a:prstGeom prst="rect">
            <a:avLst/>
          </a:prstGeom>
          <a:noFill/>
        </p:spPr>
        <p:txBody>
          <a:bodyPr wrap="square" rtlCol="0">
            <a:spAutoFit/>
          </a:bodyPr>
          <a:lstStyle/>
          <a:p>
            <a:r>
              <a:rPr lang="en-US" sz="1400" b="1" u="sng" dirty="0" smtClean="0">
                <a:solidFill>
                  <a:srgbClr val="0070C0"/>
                </a:solidFill>
              </a:rPr>
              <a:t>______________________________________ </a:t>
            </a:r>
            <a:endParaRPr lang="en-US" sz="1400" b="1" u="sng" dirty="0">
              <a:solidFill>
                <a:srgbClr val="0070C0"/>
              </a:solidFill>
            </a:endParaRPr>
          </a:p>
        </p:txBody>
      </p:sp>
    </p:spTree>
    <p:extLst>
      <p:ext uri="{BB962C8B-B14F-4D97-AF65-F5344CB8AC3E}">
        <p14:creationId xmlns:p14="http://schemas.microsoft.com/office/powerpoint/2010/main" val="1890205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800" dirty="0" smtClean="0">
                <a:solidFill>
                  <a:schemeClr val="accent6">
                    <a:lumMod val="75000"/>
                  </a:schemeClr>
                </a:solidFill>
              </a:rPr>
              <a:t>In the short film, “The Sandcastle,” a creator builds other creatures who then help to create a sandcastle to shelter them from the shifting winds</a:t>
            </a:r>
            <a:endParaRPr lang="en-US" sz="2800" dirty="0">
              <a:solidFill>
                <a:schemeClr val="accent6">
                  <a:lumMod val="75000"/>
                </a:schemeClr>
              </a:solidFill>
            </a:endParaRPr>
          </a:p>
        </p:txBody>
      </p:sp>
    </p:spTree>
    <p:extLst>
      <p:ext uri="{BB962C8B-B14F-4D97-AF65-F5344CB8AC3E}">
        <p14:creationId xmlns:p14="http://schemas.microsoft.com/office/powerpoint/2010/main" val="4227515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800" dirty="0" smtClean="0">
                <a:solidFill>
                  <a:schemeClr val="accent6">
                    <a:lumMod val="75000"/>
                  </a:schemeClr>
                </a:solidFill>
              </a:rPr>
              <a:t>In the short film, “The Sandcastle,” a creator builds other creatures who then help to create a sandcastle to shelter them from the shifting winds, </a:t>
            </a:r>
            <a:r>
              <a:rPr lang="en-US" sz="2800" dirty="0" smtClean="0">
                <a:solidFill>
                  <a:srgbClr val="00B050"/>
                </a:solidFill>
              </a:rPr>
              <a:t>suggesting that…</a:t>
            </a:r>
            <a:endParaRPr lang="en-US" sz="2800" dirty="0">
              <a:solidFill>
                <a:schemeClr val="accent6">
                  <a:lumMod val="75000"/>
                </a:schemeClr>
              </a:solidFill>
            </a:endParaRPr>
          </a:p>
        </p:txBody>
      </p:sp>
    </p:spTree>
    <p:extLst>
      <p:ext uri="{BB962C8B-B14F-4D97-AF65-F5344CB8AC3E}">
        <p14:creationId xmlns:p14="http://schemas.microsoft.com/office/powerpoint/2010/main" val="2556113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800" dirty="0" smtClean="0">
                <a:solidFill>
                  <a:schemeClr val="accent6">
                    <a:lumMod val="75000"/>
                  </a:schemeClr>
                </a:solidFill>
              </a:rPr>
              <a:t>In the short film, “The Sandcastle,” a creator builds other creatures who then help to create a sandcastle to shelter them from the shifting winds, </a:t>
            </a:r>
            <a:r>
              <a:rPr lang="en-US" sz="2800" dirty="0" smtClean="0">
                <a:solidFill>
                  <a:srgbClr val="00B050"/>
                </a:solidFill>
              </a:rPr>
              <a:t>suggesting that </a:t>
            </a:r>
            <a:r>
              <a:rPr lang="en-US" sz="2800" dirty="0" smtClean="0">
                <a:solidFill>
                  <a:srgbClr val="0070C0"/>
                </a:solidFill>
              </a:rPr>
              <a:t>life is ephemeral.</a:t>
            </a:r>
            <a:endParaRPr lang="en-US" sz="2800" dirty="0">
              <a:solidFill>
                <a:schemeClr val="accent6">
                  <a:lumMod val="75000"/>
                </a:schemeClr>
              </a:solidFill>
            </a:endParaRPr>
          </a:p>
        </p:txBody>
      </p:sp>
    </p:spTree>
    <p:extLst>
      <p:ext uri="{BB962C8B-B14F-4D97-AF65-F5344CB8AC3E}">
        <p14:creationId xmlns:p14="http://schemas.microsoft.com/office/powerpoint/2010/main" val="2885287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b="1" dirty="0" smtClean="0">
                <a:solidFill>
                  <a:schemeClr val="accent6">
                    <a:lumMod val="75000"/>
                  </a:schemeClr>
                </a:solidFill>
              </a:rPr>
              <a:t>In the short film, “The Sandcastle,” a lonely sand creature creates friends and builds a sandcastle until the wind eliminates their creation </a:t>
            </a:r>
            <a:r>
              <a:rPr lang="en-US" sz="2400" b="1" dirty="0" smtClean="0">
                <a:solidFill>
                  <a:srgbClr val="00B050"/>
                </a:solidFill>
              </a:rPr>
              <a:t>symbolizing </a:t>
            </a:r>
            <a:r>
              <a:rPr lang="en-US" sz="2400" b="1" dirty="0" smtClean="0">
                <a:solidFill>
                  <a:srgbClr val="0070C0"/>
                </a:solidFill>
              </a:rPr>
              <a:t>that life is an endless cycle. </a:t>
            </a:r>
          </a:p>
          <a:p>
            <a:endParaRPr lang="en-US" sz="2400" b="1" dirty="0">
              <a:solidFill>
                <a:srgbClr val="0070C0"/>
              </a:solidFill>
            </a:endParaRPr>
          </a:p>
          <a:p>
            <a:r>
              <a:rPr lang="en-US" sz="2400" b="1" dirty="0">
                <a:solidFill>
                  <a:schemeClr val="accent6">
                    <a:lumMod val="75000"/>
                  </a:schemeClr>
                </a:solidFill>
              </a:rPr>
              <a:t>In the short film, “The Sandcastle,” a lonely sand creature creates friends and builds a sandcastle until the wind eliminates their creation </a:t>
            </a:r>
            <a:r>
              <a:rPr lang="en-US" sz="2400" b="1" dirty="0">
                <a:solidFill>
                  <a:srgbClr val="00B050"/>
                </a:solidFill>
              </a:rPr>
              <a:t>symbolizing </a:t>
            </a:r>
            <a:r>
              <a:rPr lang="en-US" sz="2400" b="1" dirty="0" smtClean="0">
                <a:solidFill>
                  <a:srgbClr val="0070C0"/>
                </a:solidFill>
              </a:rPr>
              <a:t>that life is ephemeral so we must make use of the time we have before it disappears. </a:t>
            </a:r>
            <a:endParaRPr lang="en-US" sz="2400" b="1" dirty="0">
              <a:solidFill>
                <a:schemeClr val="accent6">
                  <a:lumMod val="75000"/>
                </a:schemeClr>
              </a:solidFill>
            </a:endParaRPr>
          </a:p>
          <a:p>
            <a:endParaRPr lang="en-US" sz="2400" b="1" dirty="0">
              <a:solidFill>
                <a:schemeClr val="accent6">
                  <a:lumMod val="75000"/>
                </a:schemeClr>
              </a:solidFill>
            </a:endParaRPr>
          </a:p>
        </p:txBody>
      </p:sp>
    </p:spTree>
    <p:extLst>
      <p:ext uri="{BB962C8B-B14F-4D97-AF65-F5344CB8AC3E}">
        <p14:creationId xmlns:p14="http://schemas.microsoft.com/office/powerpoint/2010/main" val="4196900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period 4</a:t>
            </a:r>
            <a:endParaRPr lang="en-US" dirty="0"/>
          </a:p>
        </p:txBody>
      </p:sp>
      <p:sp>
        <p:nvSpPr>
          <p:cNvPr id="3" name="Content Placeholder 2"/>
          <p:cNvSpPr>
            <a:spLocks noGrp="1"/>
          </p:cNvSpPr>
          <p:nvPr>
            <p:ph idx="1"/>
          </p:nvPr>
        </p:nvSpPr>
        <p:spPr/>
        <p:txBody>
          <a:bodyPr>
            <a:normAutofit/>
          </a:bodyPr>
          <a:lstStyle/>
          <a:p>
            <a:r>
              <a:rPr lang="en-US" sz="2800" dirty="0" smtClean="0">
                <a:solidFill>
                  <a:schemeClr val="accent6">
                    <a:lumMod val="75000"/>
                  </a:schemeClr>
                </a:solidFill>
              </a:rPr>
              <a:t>In the short film, “The Sandcastle,” a creature creates a community and builds a sandcastle which is eventually destroyed by the wind </a:t>
            </a:r>
            <a:r>
              <a:rPr lang="en-US" sz="2800" dirty="0" smtClean="0">
                <a:solidFill>
                  <a:srgbClr val="92D050"/>
                </a:solidFill>
              </a:rPr>
              <a:t>implying that </a:t>
            </a:r>
            <a:r>
              <a:rPr lang="en-US" sz="2800" dirty="0" smtClean="0">
                <a:solidFill>
                  <a:srgbClr val="0070C0"/>
                </a:solidFill>
              </a:rPr>
              <a:t>companionship comes with teamwork.</a:t>
            </a:r>
            <a:endParaRPr lang="en-US" sz="2800" dirty="0">
              <a:solidFill>
                <a:schemeClr val="accent6">
                  <a:lumMod val="75000"/>
                </a:schemeClr>
              </a:solidFill>
            </a:endParaRPr>
          </a:p>
        </p:txBody>
      </p:sp>
    </p:spTree>
    <p:extLst>
      <p:ext uri="{BB962C8B-B14F-4D97-AF65-F5344CB8AC3E}">
        <p14:creationId xmlns:p14="http://schemas.microsoft.com/office/powerpoint/2010/main" val="280553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Image result for three point thes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215899"/>
            <a:ext cx="9762067" cy="6443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096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Implied thesis (Sandcastle)</a:t>
            </a:r>
            <a:endParaRPr lang="en-US" dirty="0"/>
          </a:p>
        </p:txBody>
      </p:sp>
      <p:sp>
        <p:nvSpPr>
          <p:cNvPr id="3" name="Content Placeholder 2"/>
          <p:cNvSpPr>
            <a:spLocks noGrp="1"/>
          </p:cNvSpPr>
          <p:nvPr>
            <p:ph idx="1"/>
          </p:nvPr>
        </p:nvSpPr>
        <p:spPr/>
        <p:txBody>
          <a:bodyPr/>
          <a:lstStyle/>
          <a:p>
            <a:r>
              <a:rPr lang="en-US" sz="2800" b="1" u="sng" dirty="0"/>
              <a:t>Topic</a:t>
            </a:r>
            <a:r>
              <a:rPr lang="en-US" sz="2800" b="1" u="sng" dirty="0">
                <a:sym typeface="Wingdings" panose="05000000000000000000" pitchFamily="2" charset="2"/>
              </a:rPr>
              <a:t> </a:t>
            </a:r>
            <a:r>
              <a:rPr lang="en-US" sz="2800" b="1" dirty="0">
                <a:solidFill>
                  <a:schemeClr val="accent6">
                    <a:lumMod val="75000"/>
                  </a:schemeClr>
                </a:solidFill>
              </a:rPr>
              <a:t>In the short animation film, “The Sandcastle,” a lone figure creates a menagerie of whimsical characters out of sand who build a castle that eventually disappears with the ever-shifting sands of time</a:t>
            </a:r>
            <a:r>
              <a:rPr lang="en-US" sz="2800" b="1" dirty="0"/>
              <a:t>, </a:t>
            </a:r>
            <a:r>
              <a:rPr lang="en-US" sz="2800" b="1" u="sng" dirty="0">
                <a:solidFill>
                  <a:srgbClr val="00B050"/>
                </a:solidFill>
              </a:rPr>
              <a:t>implying that, </a:t>
            </a:r>
            <a:r>
              <a:rPr lang="en-US" sz="2800" b="1" u="sng" dirty="0">
                <a:solidFill>
                  <a:srgbClr val="0070C0"/>
                </a:solidFill>
              </a:rPr>
              <a:t>despite the fleeting nature of life, embracing the relationships we create make life worthwhile.</a:t>
            </a:r>
            <a:endParaRPr lang="en-US" sz="2800" b="1" dirty="0">
              <a:solidFill>
                <a:srgbClr val="0070C0"/>
              </a:solidFill>
            </a:endParaRPr>
          </a:p>
          <a:p>
            <a:endParaRPr lang="en-US" dirty="0"/>
          </a:p>
        </p:txBody>
      </p:sp>
    </p:spTree>
    <p:extLst>
      <p:ext uri="{BB962C8B-B14F-4D97-AF65-F5344CB8AC3E}">
        <p14:creationId xmlns:p14="http://schemas.microsoft.com/office/powerpoint/2010/main" val="18691096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9466" y="274189"/>
            <a:ext cx="11322534" cy="6583811"/>
          </a:xfrm>
        </p:spPr>
        <p:txBody>
          <a:bodyPr>
            <a:normAutofit fontScale="92500" lnSpcReduction="10000"/>
          </a:bodyPr>
          <a:lstStyle/>
          <a:p>
            <a:pPr marL="0" indent="0">
              <a:lnSpc>
                <a:spcPct val="100000"/>
              </a:lnSpc>
              <a:buNone/>
            </a:pPr>
            <a:r>
              <a:rPr lang="en-US" sz="2400" b="1" u="sng" dirty="0" smtClean="0"/>
              <a:t>Topic</a:t>
            </a:r>
            <a:r>
              <a:rPr lang="en-US" sz="2400" b="1" u="sng" dirty="0" smtClean="0">
                <a:sym typeface="Wingdings" panose="05000000000000000000" pitchFamily="2" charset="2"/>
              </a:rPr>
              <a:t> </a:t>
            </a:r>
            <a:r>
              <a:rPr lang="en-US" b="1" dirty="0" smtClean="0">
                <a:solidFill>
                  <a:schemeClr val="accent6">
                    <a:lumMod val="75000"/>
                  </a:schemeClr>
                </a:solidFill>
              </a:rPr>
              <a:t>In the short animation film, “The Sandcastle,” a lone figure creates a menagerie of whimsical characters out of sand who build a castle that eventually disappears with the ever-shifting sands of time</a:t>
            </a:r>
            <a:r>
              <a:rPr lang="en-US" b="1" dirty="0" smtClean="0"/>
              <a:t>, </a:t>
            </a:r>
            <a:r>
              <a:rPr lang="en-US" b="1" u="sng" dirty="0" smtClean="0">
                <a:solidFill>
                  <a:srgbClr val="00B050"/>
                </a:solidFill>
              </a:rPr>
              <a:t>implying that, </a:t>
            </a:r>
            <a:r>
              <a:rPr lang="en-US" b="1" u="sng" dirty="0" smtClean="0">
                <a:solidFill>
                  <a:srgbClr val="0070C0"/>
                </a:solidFill>
              </a:rPr>
              <a:t>despite the fleeting nature of life, embracing the meaningful relationships we create </a:t>
            </a:r>
            <a:r>
              <a:rPr lang="en-US" b="1" u="sng" smtClean="0">
                <a:solidFill>
                  <a:srgbClr val="0070C0"/>
                </a:solidFill>
              </a:rPr>
              <a:t>make life worthwhile</a:t>
            </a:r>
            <a:r>
              <a:rPr lang="en-US" b="1" u="sng" dirty="0" smtClean="0">
                <a:solidFill>
                  <a:srgbClr val="0070C0"/>
                </a:solidFill>
              </a:rPr>
              <a:t>.</a:t>
            </a:r>
            <a:endParaRPr lang="en-US" b="1" dirty="0" smtClean="0">
              <a:solidFill>
                <a:srgbClr val="0070C0"/>
              </a:solidFill>
            </a:endParaRPr>
          </a:p>
          <a:p>
            <a:pPr marL="0" indent="0">
              <a:lnSpc>
                <a:spcPct val="100000"/>
              </a:lnSpc>
              <a:buNone/>
            </a:pPr>
            <a:r>
              <a:rPr lang="en-US" b="1" u="sng" dirty="0" smtClean="0">
                <a:solidFill>
                  <a:schemeClr val="tx1"/>
                </a:solidFill>
              </a:rPr>
              <a:t>CD1</a:t>
            </a:r>
            <a:r>
              <a:rPr lang="en-US" b="1" dirty="0" smtClean="0">
                <a:solidFill>
                  <a:schemeClr val="tx1"/>
                </a:solidFill>
                <a:sym typeface="Wingdings" panose="05000000000000000000" pitchFamily="2" charset="2"/>
              </a:rPr>
              <a:t> For example, in the beginning of the film, the creator character emerges from the sand and wanders lonely through the dunes, seemingly seeking companionship.</a:t>
            </a:r>
          </a:p>
          <a:p>
            <a:pPr marL="0" indent="0">
              <a:lnSpc>
                <a:spcPct val="100000"/>
              </a:lnSpc>
              <a:buNone/>
            </a:pPr>
            <a:r>
              <a:rPr lang="en-US" b="1" dirty="0" smtClean="0">
                <a:solidFill>
                  <a:srgbClr val="7030A0"/>
                </a:solidFill>
                <a:sym typeface="Wingdings" panose="05000000000000000000" pitchFamily="2" charset="2"/>
              </a:rPr>
              <a:t>CM1 </a:t>
            </a:r>
            <a:r>
              <a:rPr lang="en-US" b="1" dirty="0">
                <a:solidFill>
                  <a:srgbClr val="7030A0"/>
                </a:solidFill>
                <a:sym typeface="Wingdings" panose="05000000000000000000" pitchFamily="2" charset="2"/>
              </a:rPr>
              <a:t>The filmmaker gradually reveals, through this lone creator, a profound sense of universal isolation and </a:t>
            </a:r>
            <a:r>
              <a:rPr lang="en-US" b="1" dirty="0" smtClean="0">
                <a:solidFill>
                  <a:srgbClr val="7030A0"/>
                </a:solidFill>
                <a:sym typeface="Wingdings" panose="05000000000000000000" pitchFamily="2" charset="2"/>
              </a:rPr>
              <a:t>natural human longing </a:t>
            </a:r>
            <a:r>
              <a:rPr lang="en-US" b="1" dirty="0">
                <a:solidFill>
                  <a:srgbClr val="7030A0"/>
                </a:solidFill>
                <a:sym typeface="Wingdings" panose="05000000000000000000" pitchFamily="2" charset="2"/>
              </a:rPr>
              <a:t>to connect with </a:t>
            </a:r>
            <a:r>
              <a:rPr lang="en-US" b="1" dirty="0" smtClean="0">
                <a:solidFill>
                  <a:srgbClr val="7030A0"/>
                </a:solidFill>
                <a:sym typeface="Wingdings" panose="05000000000000000000" pitchFamily="2" charset="2"/>
              </a:rPr>
              <a:t>others through meaningful work. </a:t>
            </a:r>
            <a:endParaRPr lang="en-US" b="1" dirty="0">
              <a:solidFill>
                <a:srgbClr val="7030A0"/>
              </a:solidFill>
            </a:endParaRPr>
          </a:p>
          <a:p>
            <a:pPr marL="0" indent="0">
              <a:lnSpc>
                <a:spcPct val="100000"/>
              </a:lnSpc>
              <a:buNone/>
            </a:pPr>
            <a:r>
              <a:rPr lang="en-US" b="1" dirty="0" smtClean="0">
                <a:solidFill>
                  <a:srgbClr val="7030A0"/>
                </a:solidFill>
                <a:sym typeface="Wingdings" panose="05000000000000000000" pitchFamily="2" charset="2"/>
              </a:rPr>
              <a:t>CM2 The vast desert landscape hints at the impermanence of life along with its juxtaposed elements of emptiness and endless possibility of the sand, itself, provides. </a:t>
            </a:r>
          </a:p>
          <a:p>
            <a:pPr marL="0" indent="0">
              <a:lnSpc>
                <a:spcPct val="100000"/>
              </a:lnSpc>
              <a:buNone/>
            </a:pPr>
            <a:r>
              <a:rPr lang="en-US" b="1" dirty="0" smtClean="0"/>
              <a:t>CD2</a:t>
            </a:r>
            <a:r>
              <a:rPr lang="en-US" b="1" dirty="0" smtClean="0">
                <a:sym typeface="Wingdings" panose="05000000000000000000" pitchFamily="2" charset="2"/>
              </a:rPr>
              <a:t>Soon, the creator figure begins to craft companions—each with their own personality—from the sand, and they soon begin to work together to build the sandcastle.</a:t>
            </a:r>
          </a:p>
          <a:p>
            <a:pPr marL="0" indent="0">
              <a:buNone/>
            </a:pPr>
            <a:r>
              <a:rPr lang="en-US" b="1" dirty="0" smtClean="0">
                <a:solidFill>
                  <a:srgbClr val="7030A0"/>
                </a:solidFill>
                <a:sym typeface="Wingdings" panose="05000000000000000000" pitchFamily="2" charset="2"/>
              </a:rPr>
              <a:t>CM1The whimsical tone of the animation reveals how working together towards a common goal can bring meaning to an otherwise solitary existence. </a:t>
            </a:r>
          </a:p>
          <a:p>
            <a:pPr marL="0" indent="0">
              <a:buNone/>
            </a:pPr>
            <a:r>
              <a:rPr lang="en-US" b="1" dirty="0" smtClean="0">
                <a:solidFill>
                  <a:srgbClr val="7030A0"/>
                </a:solidFill>
                <a:sym typeface="Wingdings" panose="05000000000000000000" pitchFamily="2" charset="2"/>
              </a:rPr>
              <a:t>CM2The characters soon learn to appreciate one another’s friendship, varied skills, individual contributions and even learn to forgive one another’s flaws and missteps throughout the process revealing that the joy of life is found in the doing.   </a:t>
            </a:r>
          </a:p>
          <a:p>
            <a:pPr marL="0" indent="0">
              <a:buNone/>
            </a:pPr>
            <a:r>
              <a:rPr lang="en-US" sz="2400" b="1" u="sng" dirty="0" smtClean="0"/>
              <a:t>Conclusion</a:t>
            </a:r>
            <a:r>
              <a:rPr lang="en-US" sz="2400" b="1" dirty="0" smtClean="0">
                <a:sym typeface="Wingdings" panose="05000000000000000000" pitchFamily="2" charset="2"/>
              </a:rPr>
              <a:t> </a:t>
            </a:r>
            <a:r>
              <a:rPr lang="en-US" sz="2400" b="1" dirty="0" smtClean="0">
                <a:solidFill>
                  <a:schemeClr val="accent6">
                    <a:lumMod val="75000"/>
                  </a:schemeClr>
                </a:solidFill>
                <a:sym typeface="Wingdings" panose="05000000000000000000" pitchFamily="2" charset="2"/>
              </a:rPr>
              <a:t>Despite the impermanence of their sand-made masterpiece, the short film depicts human connection, fragile as it may be, as the ultimate goal in an otherwise isolating and lonely landscape. </a:t>
            </a:r>
            <a:endParaRPr lang="en-US" b="1" dirty="0">
              <a:solidFill>
                <a:schemeClr val="accent6">
                  <a:lumMod val="75000"/>
                </a:schemeClr>
              </a:solidFill>
            </a:endParaRPr>
          </a:p>
        </p:txBody>
      </p:sp>
    </p:spTree>
    <p:extLst>
      <p:ext uri="{BB962C8B-B14F-4D97-AF65-F5344CB8AC3E}">
        <p14:creationId xmlns:p14="http://schemas.microsoft.com/office/powerpoint/2010/main" val="3893174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in with your goals (blue sheet)</a:t>
            </a:r>
            <a:endParaRPr lang="en-US" dirty="0"/>
          </a:p>
        </p:txBody>
      </p:sp>
      <p:sp>
        <p:nvSpPr>
          <p:cNvPr id="3" name="Content Placeholder 2"/>
          <p:cNvSpPr>
            <a:spLocks noGrp="1"/>
          </p:cNvSpPr>
          <p:nvPr>
            <p:ph idx="1"/>
          </p:nvPr>
        </p:nvSpPr>
        <p:spPr/>
        <p:txBody>
          <a:bodyPr/>
          <a:lstStyle/>
          <a:p>
            <a:r>
              <a:rPr lang="en-US" dirty="0" smtClean="0"/>
              <a:t>Rate yourself on the learning targets.</a:t>
            </a:r>
          </a:p>
          <a:p>
            <a:r>
              <a:rPr lang="en-US" dirty="0" smtClean="0"/>
              <a:t>Today, I did well overall on…</a:t>
            </a:r>
          </a:p>
          <a:p>
            <a:r>
              <a:rPr lang="en-US" dirty="0" smtClean="0"/>
              <a:t>Goal: An area I would like to improve on is…</a:t>
            </a:r>
          </a:p>
          <a:p>
            <a:r>
              <a:rPr lang="en-US" dirty="0" smtClean="0"/>
              <a:t>I can apply my learning in the future by…</a:t>
            </a:r>
            <a:endParaRPr lang="en-US" dirty="0"/>
          </a:p>
        </p:txBody>
      </p:sp>
    </p:spTree>
    <p:extLst>
      <p:ext uri="{BB962C8B-B14F-4D97-AF65-F5344CB8AC3E}">
        <p14:creationId xmlns:p14="http://schemas.microsoft.com/office/powerpoint/2010/main" val="22304795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thesis for </a:t>
            </a:r>
            <a:r>
              <a:rPr lang="en-US" b="1" dirty="0" smtClean="0"/>
              <a:t>Beowulf's Battle with Grendel”</a:t>
            </a:r>
            <a:endParaRPr lang="en-US" dirty="0"/>
          </a:p>
        </p:txBody>
      </p:sp>
      <p:sp>
        <p:nvSpPr>
          <p:cNvPr id="3" name="Content Placeholder 2"/>
          <p:cNvSpPr>
            <a:spLocks noGrp="1"/>
          </p:cNvSpPr>
          <p:nvPr>
            <p:ph idx="1"/>
          </p:nvPr>
        </p:nvSpPr>
        <p:spPr>
          <a:xfrm>
            <a:off x="1156446" y="2056592"/>
            <a:ext cx="11187953" cy="4367216"/>
          </a:xfrm>
        </p:spPr>
        <p:txBody>
          <a:bodyPr>
            <a:normAutofit/>
          </a:bodyPr>
          <a:lstStyle/>
          <a:p>
            <a:pPr marL="0" indent="0">
              <a:lnSpc>
                <a:spcPct val="200000"/>
              </a:lnSpc>
              <a:buNone/>
            </a:pPr>
            <a:r>
              <a:rPr lang="en-US" sz="2800" b="1" u="sng" dirty="0" smtClean="0">
                <a:solidFill>
                  <a:schemeClr val="accent6">
                    <a:lumMod val="75000"/>
                  </a:schemeClr>
                </a:solidFill>
              </a:rPr>
              <a:t>In “The Battle with Grendel,”__________________________ </a:t>
            </a:r>
            <a:r>
              <a:rPr lang="en-US" sz="2800" b="1" u="sng" dirty="0" smtClean="0">
                <a:solidFill>
                  <a:srgbClr val="00B050"/>
                </a:solidFill>
              </a:rPr>
              <a:t>implies/proves/shows/represents/symbolizes….__________ </a:t>
            </a:r>
            <a:r>
              <a:rPr lang="en-US" sz="2800" b="1" u="sng" dirty="0" smtClean="0">
                <a:solidFill>
                  <a:srgbClr val="0070C0"/>
                </a:solidFill>
              </a:rPr>
              <a:t>___________________________________.</a:t>
            </a:r>
            <a:endParaRPr lang="en-US" sz="2800" b="1" u="sng" dirty="0">
              <a:solidFill>
                <a:schemeClr val="accent6">
                  <a:lumMod val="75000"/>
                </a:schemeClr>
              </a:solidFill>
            </a:endParaRPr>
          </a:p>
        </p:txBody>
      </p:sp>
      <p:sp>
        <p:nvSpPr>
          <p:cNvPr id="4" name="Down Arrow 3"/>
          <p:cNvSpPr/>
          <p:nvPr/>
        </p:nvSpPr>
        <p:spPr>
          <a:xfrm>
            <a:off x="7202078" y="1932495"/>
            <a:ext cx="716437" cy="754144"/>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TextBox 4"/>
          <p:cNvSpPr txBox="1"/>
          <p:nvPr/>
        </p:nvSpPr>
        <p:spPr>
          <a:xfrm>
            <a:off x="7918515" y="1563163"/>
            <a:ext cx="2582944" cy="923330"/>
          </a:xfrm>
          <a:prstGeom prst="rect">
            <a:avLst/>
          </a:prstGeom>
          <a:noFill/>
        </p:spPr>
        <p:txBody>
          <a:bodyPr wrap="square" rtlCol="0">
            <a:spAutoFit/>
          </a:bodyPr>
          <a:lstStyle/>
          <a:p>
            <a:r>
              <a:rPr lang="en-US" dirty="0" smtClean="0"/>
              <a:t>This is the “what”—a brief one-sentence summary of the text.</a:t>
            </a:r>
            <a:endParaRPr lang="en-US" dirty="0"/>
          </a:p>
        </p:txBody>
      </p:sp>
      <p:sp>
        <p:nvSpPr>
          <p:cNvPr id="6" name="Up Arrow 5"/>
          <p:cNvSpPr/>
          <p:nvPr/>
        </p:nvSpPr>
        <p:spPr>
          <a:xfrm>
            <a:off x="7862692" y="3769324"/>
            <a:ext cx="810705" cy="918328"/>
          </a:xfrm>
          <a:prstGeom prst="upArrow">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p:cNvSpPr txBox="1"/>
          <p:nvPr/>
        </p:nvSpPr>
        <p:spPr>
          <a:xfrm>
            <a:off x="8673397" y="3888419"/>
            <a:ext cx="2582944" cy="923330"/>
          </a:xfrm>
          <a:prstGeom prst="rect">
            <a:avLst/>
          </a:prstGeom>
          <a:noFill/>
        </p:spPr>
        <p:txBody>
          <a:bodyPr wrap="square" rtlCol="0">
            <a:spAutoFit/>
          </a:bodyPr>
          <a:lstStyle/>
          <a:p>
            <a:r>
              <a:rPr lang="en-US" dirty="0" smtClean="0"/>
              <a:t>Active verb (*Note: This is the author’s action, not the character’s) </a:t>
            </a:r>
            <a:endParaRPr lang="en-US" dirty="0"/>
          </a:p>
        </p:txBody>
      </p:sp>
      <p:sp>
        <p:nvSpPr>
          <p:cNvPr id="8" name="Up Arrow 7"/>
          <p:cNvSpPr/>
          <p:nvPr/>
        </p:nvSpPr>
        <p:spPr>
          <a:xfrm>
            <a:off x="3698865" y="4687652"/>
            <a:ext cx="810705" cy="918328"/>
          </a:xfrm>
          <a:prstGeom prst="upArrow">
            <a:avLst/>
          </a:pr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TextBox 8"/>
          <p:cNvSpPr txBox="1"/>
          <p:nvPr/>
        </p:nvSpPr>
        <p:spPr>
          <a:xfrm>
            <a:off x="4665575" y="5100369"/>
            <a:ext cx="2582944" cy="1077218"/>
          </a:xfrm>
          <a:prstGeom prst="rect">
            <a:avLst/>
          </a:prstGeom>
          <a:noFill/>
        </p:spPr>
        <p:txBody>
          <a:bodyPr wrap="square" rtlCol="0">
            <a:spAutoFit/>
          </a:bodyPr>
          <a:lstStyle/>
          <a:p>
            <a:r>
              <a:rPr lang="en-US" sz="1600" dirty="0" smtClean="0"/>
              <a:t>The concept or big idea about the nature of evil. What you discover from analyzing patterns.</a:t>
            </a:r>
            <a:endParaRPr lang="en-US" sz="1600" dirty="0"/>
          </a:p>
        </p:txBody>
      </p:sp>
    </p:spTree>
    <p:extLst>
      <p:ext uri="{BB962C8B-B14F-4D97-AF65-F5344CB8AC3E}">
        <p14:creationId xmlns:p14="http://schemas.microsoft.com/office/powerpoint/2010/main" val="17453579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8-sentence extended paragraph</a:t>
            </a:r>
            <a:endParaRPr lang="en-US" dirty="0"/>
          </a:p>
        </p:txBody>
      </p:sp>
      <p:sp>
        <p:nvSpPr>
          <p:cNvPr id="3" name="Content Placeholder 2"/>
          <p:cNvSpPr>
            <a:spLocks noGrp="1"/>
          </p:cNvSpPr>
          <p:nvPr>
            <p:ph idx="1"/>
          </p:nvPr>
        </p:nvSpPr>
        <p:spPr/>
        <p:txBody>
          <a:bodyPr/>
          <a:lstStyle/>
          <a:p>
            <a:r>
              <a:rPr lang="en-US" dirty="0" smtClean="0"/>
              <a:t>Person 1</a:t>
            </a:r>
            <a:r>
              <a:rPr lang="en-US" dirty="0" smtClean="0">
                <a:sym typeface="Wingdings" panose="05000000000000000000" pitchFamily="2" charset="2"/>
              </a:rPr>
              <a:t>Thesis and closing</a:t>
            </a:r>
          </a:p>
          <a:p>
            <a:r>
              <a:rPr lang="en-US" dirty="0" smtClean="0">
                <a:sym typeface="Wingdings" panose="05000000000000000000" pitchFamily="2" charset="2"/>
              </a:rPr>
              <a:t>Person 2Concrete details</a:t>
            </a:r>
          </a:p>
          <a:p>
            <a:r>
              <a:rPr lang="en-US" dirty="0" smtClean="0">
                <a:sym typeface="Wingdings" panose="05000000000000000000" pitchFamily="2" charset="2"/>
              </a:rPr>
              <a:t>Person 3Commentary 1 &amp;2</a:t>
            </a:r>
          </a:p>
          <a:p>
            <a:r>
              <a:rPr lang="en-US" dirty="0" smtClean="0">
                <a:sym typeface="Wingdings" panose="05000000000000000000" pitchFamily="2" charset="2"/>
              </a:rPr>
              <a:t>Person 4 Commentary 3&amp;4 </a:t>
            </a:r>
            <a:endParaRPr lang="en-US" dirty="0"/>
          </a:p>
        </p:txBody>
      </p:sp>
    </p:spTree>
    <p:extLst>
      <p:ext uri="{BB962C8B-B14F-4D97-AF65-F5344CB8AC3E}">
        <p14:creationId xmlns:p14="http://schemas.microsoft.com/office/powerpoint/2010/main" val="2374474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what’s the problem with a three-point thesis anyway?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There is nothing inherently </a:t>
            </a:r>
            <a:r>
              <a:rPr lang="en-US" i="1" dirty="0" smtClean="0"/>
              <a:t>wrong </a:t>
            </a:r>
            <a:r>
              <a:rPr lang="en-US" dirty="0" smtClean="0"/>
              <a:t>about three-point thesis statements, but if you want your essays to shine and move beyond formulaic writing, you may want to try to using an </a:t>
            </a:r>
            <a:r>
              <a:rPr lang="en-US" i="1" dirty="0" smtClean="0"/>
              <a:t>implied thesis. </a:t>
            </a:r>
            <a:r>
              <a:rPr lang="en-US" dirty="0" smtClean="0"/>
              <a:t>It helps to add a layer of sophistication to your writing.</a:t>
            </a:r>
            <a:endParaRPr lang="en-US" i="1" dirty="0" smtClean="0"/>
          </a:p>
          <a:p>
            <a:pPr marL="0" indent="0">
              <a:buNone/>
            </a:pPr>
            <a:endParaRPr lang="en-US" i="1" dirty="0"/>
          </a:p>
          <a:p>
            <a:pPr marL="0" indent="0">
              <a:buNone/>
            </a:pPr>
            <a:r>
              <a:rPr lang="en-US" dirty="0" smtClean="0"/>
              <a:t>Let’s try…we will use a kind of scientific method to generate an implied thesis today:</a:t>
            </a:r>
            <a:br>
              <a:rPr lang="en-US" dirty="0" smtClean="0"/>
            </a:br>
            <a:endParaRPr lang="en-US" dirty="0" smtClean="0"/>
          </a:p>
          <a:p>
            <a:r>
              <a:rPr lang="en-US" b="1" dirty="0" smtClean="0"/>
              <a:t>Observe </a:t>
            </a:r>
          </a:p>
          <a:p>
            <a:r>
              <a:rPr lang="en-US" dirty="0" smtClean="0"/>
              <a:t>Look for </a:t>
            </a:r>
            <a:r>
              <a:rPr lang="en-US" b="1" dirty="0" smtClean="0"/>
              <a:t>patterns </a:t>
            </a:r>
          </a:p>
          <a:p>
            <a:r>
              <a:rPr lang="en-US" dirty="0" smtClean="0"/>
              <a:t>Create a </a:t>
            </a:r>
            <a:r>
              <a:rPr lang="en-US" b="1" dirty="0" smtClean="0"/>
              <a:t>thesis statement </a:t>
            </a:r>
            <a:r>
              <a:rPr lang="en-US" dirty="0" smtClean="0"/>
              <a:t>with an original idea about </a:t>
            </a:r>
            <a:r>
              <a:rPr lang="en-US" i="1" dirty="0" smtClean="0"/>
              <a:t>life</a:t>
            </a:r>
            <a:r>
              <a:rPr lang="en-US" dirty="0" smtClean="0"/>
              <a:t> and </a:t>
            </a:r>
            <a:r>
              <a:rPr lang="en-US" i="1" dirty="0" smtClean="0"/>
              <a:t>what it means to be human </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339694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867" y="389466"/>
            <a:ext cx="9601200" cy="1485900"/>
          </a:xfrm>
        </p:spPr>
        <p:txBody>
          <a:bodyPr/>
          <a:lstStyle/>
          <a:p>
            <a:r>
              <a:rPr lang="en-US" dirty="0" smtClean="0"/>
              <a:t>Let’s try…</a:t>
            </a:r>
            <a:endParaRPr lang="en-US" dirty="0"/>
          </a:p>
        </p:txBody>
      </p:sp>
      <p:sp>
        <p:nvSpPr>
          <p:cNvPr id="5" name="Content Placeholder 4"/>
          <p:cNvSpPr>
            <a:spLocks noGrp="1"/>
          </p:cNvSpPr>
          <p:nvPr>
            <p:ph idx="1"/>
          </p:nvPr>
        </p:nvSpPr>
        <p:spPr>
          <a:xfrm>
            <a:off x="1303867" y="1219200"/>
            <a:ext cx="9601200" cy="3581400"/>
          </a:xfrm>
        </p:spPr>
        <p:txBody>
          <a:bodyPr/>
          <a:lstStyle/>
          <a:p>
            <a:r>
              <a:rPr lang="en-US" dirty="0" smtClean="0"/>
              <a:t>List everything you OBSERVE in this ad.</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5934" y="1699682"/>
            <a:ext cx="7323666" cy="4735971"/>
          </a:xfrm>
          <a:prstGeom prst="rect">
            <a:avLst/>
          </a:prstGeom>
        </p:spPr>
      </p:pic>
    </p:spTree>
    <p:extLst>
      <p:ext uri="{BB962C8B-B14F-4D97-AF65-F5344CB8AC3E}">
        <p14:creationId xmlns:p14="http://schemas.microsoft.com/office/powerpoint/2010/main" val="1710904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Now…find patterns</a:t>
            </a:r>
            <a:endParaRPr lang="en-US" dirty="0"/>
          </a:p>
        </p:txBody>
      </p:sp>
      <p:sp>
        <p:nvSpPr>
          <p:cNvPr id="3" name="Content Placeholder 2"/>
          <p:cNvSpPr>
            <a:spLocks noGrp="1"/>
          </p:cNvSpPr>
          <p:nvPr>
            <p:ph idx="1"/>
          </p:nvPr>
        </p:nvSpPr>
        <p:spPr>
          <a:xfrm>
            <a:off x="1371600" y="1346200"/>
            <a:ext cx="9601200" cy="3784600"/>
          </a:xfrm>
        </p:spPr>
        <p:txBody>
          <a:bodyPr/>
          <a:lstStyle/>
          <a:p>
            <a:r>
              <a:rPr lang="en-US" dirty="0" smtClean="0"/>
              <a:t>Ask yourself: </a:t>
            </a:r>
            <a:r>
              <a:rPr lang="en-US" dirty="0"/>
              <a:t>W</a:t>
            </a:r>
            <a:r>
              <a:rPr lang="en-US" dirty="0" smtClean="0"/>
              <a:t>hat larger ideas or concepts might these observations represent?</a:t>
            </a:r>
          </a:p>
          <a:p>
            <a:r>
              <a:rPr lang="en-US" dirty="0" smtClean="0"/>
              <a:t>Come up with a list of 10-15 </a:t>
            </a:r>
            <a:r>
              <a:rPr lang="en-US" i="1" dirty="0" smtClean="0"/>
              <a:t>concept</a:t>
            </a:r>
            <a:r>
              <a:rPr lang="en-US" dirty="0" smtClean="0"/>
              <a:t> words (Examples of concept words are abstract: love, justice, hope, </a:t>
            </a:r>
            <a:r>
              <a:rPr lang="en-US" dirty="0" err="1" smtClean="0"/>
              <a:t>etc</a:t>
            </a:r>
            <a:r>
              <a:rPr lang="en-US" dirty="0" smtClean="0"/>
              <a: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5400" y="2538672"/>
            <a:ext cx="6798733" cy="4396514"/>
          </a:xfrm>
          <a:prstGeom prst="rect">
            <a:avLst/>
          </a:prstGeom>
        </p:spPr>
      </p:pic>
    </p:spTree>
    <p:extLst>
      <p:ext uri="{BB962C8B-B14F-4D97-AF65-F5344CB8AC3E}">
        <p14:creationId xmlns:p14="http://schemas.microsoft.com/office/powerpoint/2010/main" val="2711769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0" y="135467"/>
            <a:ext cx="9601200" cy="1485900"/>
          </a:xfrm>
        </p:spPr>
        <p:txBody>
          <a:bodyPr/>
          <a:lstStyle/>
          <a:p>
            <a:r>
              <a:rPr lang="en-US" dirty="0" smtClean="0"/>
              <a:t>Now, you try it on your own.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95133" y="897873"/>
            <a:ext cx="4766733" cy="5960127"/>
          </a:xfrm>
        </p:spPr>
      </p:pic>
      <p:sp>
        <p:nvSpPr>
          <p:cNvPr id="5" name="TextBox 4"/>
          <p:cNvSpPr txBox="1"/>
          <p:nvPr/>
        </p:nvSpPr>
        <p:spPr>
          <a:xfrm>
            <a:off x="8695267" y="1405467"/>
            <a:ext cx="3158066" cy="2677656"/>
          </a:xfrm>
          <a:prstGeom prst="rect">
            <a:avLst/>
          </a:prstGeom>
          <a:noFill/>
        </p:spPr>
        <p:txBody>
          <a:bodyPr wrap="square" rtlCol="0">
            <a:spAutoFit/>
          </a:bodyPr>
          <a:lstStyle/>
          <a:p>
            <a:r>
              <a:rPr lang="en-US" sz="2400" dirty="0" smtClean="0"/>
              <a:t>*Observe…</a:t>
            </a:r>
          </a:p>
          <a:p>
            <a:endParaRPr lang="en-US" sz="2400" dirty="0"/>
          </a:p>
          <a:p>
            <a:endParaRPr lang="en-US" sz="2400" dirty="0" smtClean="0"/>
          </a:p>
          <a:p>
            <a:r>
              <a:rPr lang="en-US" sz="2400" dirty="0" smtClean="0"/>
              <a:t>*Identify patterns…</a:t>
            </a:r>
          </a:p>
          <a:p>
            <a:endParaRPr lang="en-US" sz="2400" dirty="0"/>
          </a:p>
          <a:p>
            <a:endParaRPr lang="en-US" sz="2400" dirty="0" smtClean="0"/>
          </a:p>
          <a:p>
            <a:r>
              <a:rPr lang="en-US" sz="2400" dirty="0" smtClean="0"/>
              <a:t>*10-15 concept words</a:t>
            </a:r>
            <a:endParaRPr lang="en-US" sz="2400" dirty="0"/>
          </a:p>
        </p:txBody>
      </p:sp>
    </p:spTree>
    <p:extLst>
      <p:ext uri="{BB962C8B-B14F-4D97-AF65-F5344CB8AC3E}">
        <p14:creationId xmlns:p14="http://schemas.microsoft.com/office/powerpoint/2010/main" val="3193526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now let’s try it with text.</a:t>
            </a:r>
            <a:endParaRPr lang="en-US" dirty="0"/>
          </a:p>
        </p:txBody>
      </p:sp>
      <p:sp>
        <p:nvSpPr>
          <p:cNvPr id="3" name="Content Placeholder 2"/>
          <p:cNvSpPr>
            <a:spLocks noGrp="1"/>
          </p:cNvSpPr>
          <p:nvPr>
            <p:ph idx="1"/>
          </p:nvPr>
        </p:nvSpPr>
        <p:spPr>
          <a:xfrm>
            <a:off x="1371599" y="1344707"/>
            <a:ext cx="10663519" cy="5096434"/>
          </a:xfrm>
        </p:spPr>
        <p:txBody>
          <a:bodyPr>
            <a:normAutofit fontScale="40000" lnSpcReduction="20000"/>
          </a:bodyPr>
          <a:lstStyle/>
          <a:p>
            <a:pPr marL="0" indent="0">
              <a:buNone/>
            </a:pPr>
            <a:r>
              <a:rPr lang="en-US" sz="2500" dirty="0"/>
              <a:t>Waiting by Peggy McNally</a:t>
            </a:r>
          </a:p>
          <a:p>
            <a:pPr marL="0" indent="0">
              <a:buNone/>
            </a:pPr>
            <a:r>
              <a:rPr lang="en-US" sz="2500" dirty="0"/>
              <a:t>from  </a:t>
            </a:r>
            <a:r>
              <a:rPr lang="en-US" sz="2500" i="1" dirty="0" err="1"/>
              <a:t>MicroFiction</a:t>
            </a:r>
            <a:r>
              <a:rPr lang="en-US" sz="2500" dirty="0"/>
              <a:t>, edited by Jerome Stern</a:t>
            </a:r>
          </a:p>
          <a:p>
            <a:endParaRPr lang="en-US" dirty="0"/>
          </a:p>
          <a:p>
            <a:pPr marL="0" indent="0">
              <a:lnSpc>
                <a:spcPct val="170000"/>
              </a:lnSpc>
              <a:buNone/>
            </a:pPr>
            <a:r>
              <a:rPr lang="en-US" dirty="0"/>
              <a:t>	</a:t>
            </a:r>
            <a:r>
              <a:rPr lang="en-US" sz="3400" dirty="0"/>
              <a:t>Five days a week the lowest paid substitute teacher in the district drives her father’s used Mercury to Hough and 79</a:t>
            </a:r>
            <a:r>
              <a:rPr lang="en-US" sz="3400" baseline="30000" dirty="0"/>
              <a:t>th</a:t>
            </a:r>
            <a:r>
              <a:rPr lang="en-US" sz="3400" dirty="0"/>
              <a:t>, where she eases it, mud flaps and all, down the ramp into the garage of Patrick Henry Junior High, a school where she’ll teach back-to- back classes without so much as a coffee break and all of this depressing her until she remembers her date last night, and hopes it might lead to bigger things, maybe love, so she quickens her pace towards the main office to pick up her class lists with the names of students she’ll never know as well as she has come to know the specials in the cafeteria, where she hopes the coffee will be perking and someone will have brought in those doughnuts she’s come to love so much, loves more than the idea of teaching seventh-graders the meaning of a poem, because after all she’s a sub who’ll finish her day, head south to her father’s house, and at dinner he’ll ask her how her job is going, and she’ll say okay, and he’ll remind her that it might lead to a full-time position with benefits but she knows what teaching in that school is like, and her date from last night calls to ask if she’s busy and she says yes because she’s promised her father she’d wash his car and promises to her father are sacred since her mother died, besides it’s the least she can do now that he lets her drive his car five days a week towards the big lake, to the NE corner of Hough and 79</a:t>
            </a:r>
            <a:r>
              <a:rPr lang="en-US" sz="3400" baseline="30000" dirty="0"/>
              <a:t>th</a:t>
            </a:r>
            <a:r>
              <a:rPr lang="en-US" sz="3400" dirty="0"/>
              <a:t> and you know the rest.	</a:t>
            </a:r>
          </a:p>
          <a:p>
            <a:pPr>
              <a:lnSpc>
                <a:spcPct val="170000"/>
              </a:lnSpc>
            </a:pPr>
            <a:endParaRPr lang="en-US" sz="2900" dirty="0"/>
          </a:p>
        </p:txBody>
      </p:sp>
    </p:spTree>
    <p:extLst>
      <p:ext uri="{BB962C8B-B14F-4D97-AF65-F5344CB8AC3E}">
        <p14:creationId xmlns:p14="http://schemas.microsoft.com/office/powerpoint/2010/main" val="29630431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now let’s try it with text.</a:t>
            </a:r>
            <a:endParaRPr lang="en-US" dirty="0"/>
          </a:p>
        </p:txBody>
      </p:sp>
      <p:sp>
        <p:nvSpPr>
          <p:cNvPr id="3" name="Content Placeholder 2"/>
          <p:cNvSpPr>
            <a:spLocks noGrp="1"/>
          </p:cNvSpPr>
          <p:nvPr>
            <p:ph idx="1"/>
          </p:nvPr>
        </p:nvSpPr>
        <p:spPr>
          <a:xfrm>
            <a:off x="1371599" y="1344707"/>
            <a:ext cx="10663519" cy="5096434"/>
          </a:xfrm>
        </p:spPr>
        <p:txBody>
          <a:bodyPr>
            <a:normAutofit fontScale="70000" lnSpcReduction="20000"/>
          </a:bodyPr>
          <a:lstStyle/>
          <a:p>
            <a:pPr marL="0" indent="0">
              <a:buNone/>
            </a:pPr>
            <a:r>
              <a:rPr lang="en-US" sz="2500" dirty="0" smtClean="0"/>
              <a:t>“Two Graveyards” by Susan </a:t>
            </a:r>
            <a:r>
              <a:rPr lang="en-US" sz="2500" dirty="0" err="1" smtClean="0"/>
              <a:t>Tepper</a:t>
            </a:r>
            <a:endParaRPr lang="en-US" sz="2500" dirty="0" smtClean="0"/>
          </a:p>
          <a:p>
            <a:pPr marL="0" indent="0">
              <a:buNone/>
            </a:pPr>
            <a:endParaRPr lang="en-US" dirty="0"/>
          </a:p>
          <a:p>
            <a:r>
              <a:rPr lang="en-US" dirty="0"/>
              <a:t>	</a:t>
            </a:r>
            <a:r>
              <a:rPr lang="en-US" sz="3600" dirty="0"/>
              <a:t>The two small graveyards lay side by side like the bodies they covered. One had fancier tombstones engraved upon that told names and dates, a floral motif, or perhaps a Grecian style urn in bas relief on its façade. Some had sweet poetic verse about the dead person. The other graveyard was the slave graveyard with its decrepit unmarked slabs, many about to fall over or already down in the unkempt grass. We went to the graveyards each time we visited the island. This place of the dead— it called to us. It took an hour to get there by public bus. The first time we went was shortly after my dad died and both our families were decomposing. We rode the bus in silence aware of each other in a way that was different. Already, too soon, we knew time was thin. That first visit I found a tombstone with my birth date, and the person had my first name. She died from yellow fever. I thought about dying from fever in a hot tropical place without air conditioning, and what that would be like. Then my husband wanted to go get ice cream cones. So we left.</a:t>
            </a:r>
          </a:p>
          <a:p>
            <a:pPr>
              <a:lnSpc>
                <a:spcPct val="170000"/>
              </a:lnSpc>
            </a:pPr>
            <a:endParaRPr lang="en-US" sz="2900" dirty="0"/>
          </a:p>
        </p:txBody>
      </p:sp>
    </p:spTree>
    <p:extLst>
      <p:ext uri="{BB962C8B-B14F-4D97-AF65-F5344CB8AC3E}">
        <p14:creationId xmlns:p14="http://schemas.microsoft.com/office/powerpoint/2010/main" val="1985797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an implied thesis</a:t>
            </a:r>
            <a:endParaRPr lang="en-US" dirty="0"/>
          </a:p>
        </p:txBody>
      </p:sp>
      <p:sp>
        <p:nvSpPr>
          <p:cNvPr id="3" name="Content Placeholder 2"/>
          <p:cNvSpPr>
            <a:spLocks noGrp="1"/>
          </p:cNvSpPr>
          <p:nvPr>
            <p:ph idx="1"/>
          </p:nvPr>
        </p:nvSpPr>
        <p:spPr>
          <a:xfrm>
            <a:off x="1371600" y="1532466"/>
            <a:ext cx="9601200" cy="3581400"/>
          </a:xfrm>
        </p:spPr>
        <p:txBody>
          <a:bodyPr/>
          <a:lstStyle/>
          <a:p>
            <a:r>
              <a:rPr lang="en-US" dirty="0" smtClean="0"/>
              <a:t>An Implied thesis in three parts:</a:t>
            </a:r>
            <a:endParaRPr lang="en-US" dirty="0"/>
          </a:p>
        </p:txBody>
      </p:sp>
      <p:sp>
        <p:nvSpPr>
          <p:cNvPr id="4" name="Oval 3"/>
          <p:cNvSpPr/>
          <p:nvPr/>
        </p:nvSpPr>
        <p:spPr>
          <a:xfrm>
            <a:off x="1371600" y="2044699"/>
            <a:ext cx="2641600" cy="255693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“The What”</a:t>
            </a:r>
          </a:p>
          <a:p>
            <a:pPr algn="ctr"/>
            <a:r>
              <a:rPr lang="en-US" sz="1400" b="1" dirty="0" smtClean="0"/>
              <a:t>(This is a concrete </a:t>
            </a:r>
            <a:r>
              <a:rPr lang="en-US" sz="1400" b="1" dirty="0"/>
              <a:t>o</a:t>
            </a:r>
            <a:r>
              <a:rPr lang="en-US" sz="1400" b="1" dirty="0" smtClean="0"/>
              <a:t>bservation)</a:t>
            </a:r>
            <a:endParaRPr lang="en-US" sz="1400" b="1" dirty="0"/>
          </a:p>
        </p:txBody>
      </p:sp>
      <p:sp>
        <p:nvSpPr>
          <p:cNvPr id="5" name="Down Arrow 4"/>
          <p:cNvSpPr/>
          <p:nvPr/>
        </p:nvSpPr>
        <p:spPr>
          <a:xfrm>
            <a:off x="2345266" y="4707466"/>
            <a:ext cx="846667" cy="81280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38766" y="5633823"/>
            <a:ext cx="3259666" cy="1169551"/>
          </a:xfrm>
          <a:prstGeom prst="rect">
            <a:avLst/>
          </a:prstGeom>
          <a:noFill/>
        </p:spPr>
        <p:txBody>
          <a:bodyPr wrap="square" rtlCol="0">
            <a:spAutoFit/>
          </a:bodyPr>
          <a:lstStyle/>
          <a:p>
            <a:r>
              <a:rPr lang="en-US" sz="1400" b="1" dirty="0" smtClean="0">
                <a:solidFill>
                  <a:schemeClr val="accent6">
                    <a:lumMod val="75000"/>
                  </a:schemeClr>
                </a:solidFill>
              </a:rPr>
              <a:t>In Peggy McNally’s “Waiting,” a nameless character lives a monotonous existence as the “lowest paid substitute teacher” </a:t>
            </a:r>
            <a:br>
              <a:rPr lang="en-US" sz="1400" b="1" dirty="0" smtClean="0">
                <a:solidFill>
                  <a:schemeClr val="accent6">
                    <a:lumMod val="75000"/>
                  </a:schemeClr>
                </a:solidFill>
              </a:rPr>
            </a:br>
            <a:r>
              <a:rPr lang="en-US" sz="1400" b="1" dirty="0" smtClean="0">
                <a:solidFill>
                  <a:schemeClr val="accent6">
                    <a:lumMod val="75000"/>
                  </a:schemeClr>
                </a:solidFill>
              </a:rPr>
              <a:t> </a:t>
            </a:r>
            <a:endParaRPr lang="en-US" sz="1400" b="1" dirty="0">
              <a:solidFill>
                <a:schemeClr val="accent6">
                  <a:lumMod val="75000"/>
                </a:schemeClr>
              </a:solidFill>
            </a:endParaRPr>
          </a:p>
        </p:txBody>
      </p:sp>
      <p:sp>
        <p:nvSpPr>
          <p:cNvPr id="7" name="Oval 6"/>
          <p:cNvSpPr/>
          <p:nvPr/>
        </p:nvSpPr>
        <p:spPr>
          <a:xfrm>
            <a:off x="4851400" y="2044699"/>
            <a:ext cx="2641600" cy="2556934"/>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Active Verb</a:t>
            </a:r>
          </a:p>
        </p:txBody>
      </p:sp>
      <p:sp>
        <p:nvSpPr>
          <p:cNvPr id="8" name="Plus 7"/>
          <p:cNvSpPr/>
          <p:nvPr/>
        </p:nvSpPr>
        <p:spPr>
          <a:xfrm>
            <a:off x="4064000" y="3043766"/>
            <a:ext cx="736600" cy="685800"/>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Right-Up Arrow 8"/>
          <p:cNvSpPr/>
          <p:nvPr/>
        </p:nvSpPr>
        <p:spPr>
          <a:xfrm rot="10800000">
            <a:off x="5473700" y="4707466"/>
            <a:ext cx="1397000" cy="752099"/>
          </a:xfrm>
          <a:prstGeom prst="leftRigh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51400" y="5372212"/>
            <a:ext cx="2997724" cy="1477328"/>
          </a:xfrm>
          <a:prstGeom prst="rect">
            <a:avLst/>
          </a:prstGeom>
          <a:noFill/>
        </p:spPr>
        <p:txBody>
          <a:bodyPr wrap="square" rtlCol="0">
            <a:spAutoFit/>
          </a:bodyPr>
          <a:lstStyle/>
          <a:p>
            <a:r>
              <a:rPr lang="en-US" b="1" dirty="0" smtClean="0">
                <a:solidFill>
                  <a:schemeClr val="accent4">
                    <a:lumMod val="75000"/>
                  </a:schemeClr>
                </a:solidFill>
              </a:rPr>
              <a:t>Shows, proves, presents, insinuates, suggests, reveals, implies, symbolizes, indicates, denotes, represents, </a:t>
            </a:r>
            <a:r>
              <a:rPr lang="en-US" b="1" dirty="0">
                <a:solidFill>
                  <a:schemeClr val="accent4">
                    <a:lumMod val="75000"/>
                  </a:schemeClr>
                </a:solidFill>
              </a:rPr>
              <a:t>s</a:t>
            </a:r>
            <a:r>
              <a:rPr lang="en-US" b="1" dirty="0" smtClean="0">
                <a:solidFill>
                  <a:schemeClr val="accent4">
                    <a:lumMod val="75000"/>
                  </a:schemeClr>
                </a:solidFill>
              </a:rPr>
              <a:t>ignals….</a:t>
            </a:r>
            <a:endParaRPr lang="en-US" b="1" dirty="0">
              <a:solidFill>
                <a:schemeClr val="accent4">
                  <a:lumMod val="75000"/>
                </a:schemeClr>
              </a:solidFill>
            </a:endParaRPr>
          </a:p>
        </p:txBody>
      </p:sp>
      <p:sp>
        <p:nvSpPr>
          <p:cNvPr id="11" name="Plus 10"/>
          <p:cNvSpPr/>
          <p:nvPr/>
        </p:nvSpPr>
        <p:spPr>
          <a:xfrm>
            <a:off x="7666610" y="2956983"/>
            <a:ext cx="736600" cy="685800"/>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576820" y="2108199"/>
            <a:ext cx="2641600" cy="2556934"/>
          </a:xfrm>
          <a:prstGeom prst="ellipse">
            <a:avLst/>
          </a:pr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Concept</a:t>
            </a:r>
          </a:p>
          <a:p>
            <a:pPr algn="ctr"/>
            <a:r>
              <a:rPr lang="en-US" sz="1400" b="1" dirty="0" smtClean="0"/>
              <a:t>(This is an abstract idea reached through analysis of patterns)</a:t>
            </a:r>
          </a:p>
        </p:txBody>
      </p:sp>
      <p:sp>
        <p:nvSpPr>
          <p:cNvPr id="13" name="Down Arrow 12"/>
          <p:cNvSpPr/>
          <p:nvPr/>
        </p:nvSpPr>
        <p:spPr>
          <a:xfrm>
            <a:off x="9474286" y="4751831"/>
            <a:ext cx="846667" cy="81280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144452" y="5721175"/>
            <a:ext cx="3601345" cy="584775"/>
          </a:xfrm>
          <a:prstGeom prst="rect">
            <a:avLst/>
          </a:prstGeom>
          <a:noFill/>
        </p:spPr>
        <p:txBody>
          <a:bodyPr wrap="square" rtlCol="0">
            <a:spAutoFit/>
          </a:bodyPr>
          <a:lstStyle/>
          <a:p>
            <a:r>
              <a:rPr lang="en-US" b="1" dirty="0" smtClean="0">
                <a:solidFill>
                  <a:srgbClr val="0070C0"/>
                </a:solidFill>
              </a:rPr>
              <a:t>Life continues on without purpose.</a:t>
            </a:r>
            <a:br>
              <a:rPr lang="en-US" b="1" dirty="0" smtClean="0">
                <a:solidFill>
                  <a:srgbClr val="0070C0"/>
                </a:solidFill>
              </a:rPr>
            </a:br>
            <a:r>
              <a:rPr lang="en-US" sz="1400" b="1" dirty="0" smtClean="0">
                <a:solidFill>
                  <a:schemeClr val="accent6">
                    <a:lumMod val="75000"/>
                  </a:schemeClr>
                </a:solidFill>
              </a:rPr>
              <a:t> </a:t>
            </a:r>
            <a:endParaRPr lang="en-US" sz="1400" b="1" dirty="0">
              <a:solidFill>
                <a:schemeClr val="accent6">
                  <a:lumMod val="75000"/>
                </a:schemeClr>
              </a:solidFill>
            </a:endParaRPr>
          </a:p>
        </p:txBody>
      </p:sp>
    </p:spTree>
    <p:extLst>
      <p:ext uri="{BB962C8B-B14F-4D97-AF65-F5344CB8AC3E}">
        <p14:creationId xmlns:p14="http://schemas.microsoft.com/office/powerpoint/2010/main" val="2005873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4816</TotalTime>
  <Words>1256</Words>
  <Application>Microsoft Office PowerPoint</Application>
  <PresentationFormat>Widescreen</PresentationFormat>
  <Paragraphs>104</Paragraphs>
  <Slides>24</Slides>
  <Notes>0</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Franklin Gothic Book</vt:lpstr>
      <vt:lpstr>Wingdings</vt:lpstr>
      <vt:lpstr>Crop</vt:lpstr>
      <vt:lpstr>Moving Beyond the Three-point Thesis</vt:lpstr>
      <vt:lpstr>PowerPoint Presentation</vt:lpstr>
      <vt:lpstr>So, what’s the problem with a three-point thesis anyway?</vt:lpstr>
      <vt:lpstr>Let’s try…</vt:lpstr>
      <vt:lpstr>Now…find patterns</vt:lpstr>
      <vt:lpstr>Now, you try it on your own.</vt:lpstr>
      <vt:lpstr>Ok, now let’s try it with text.</vt:lpstr>
      <vt:lpstr>Ok, now let’s try it with text.</vt:lpstr>
      <vt:lpstr>Writing an implied thesis</vt:lpstr>
      <vt:lpstr>Putting it together</vt:lpstr>
      <vt:lpstr>Homework for Eng. 7 Honors</vt:lpstr>
      <vt:lpstr>Day 2: Objectives</vt:lpstr>
      <vt:lpstr>Day 2: Practicing implied thesis The Sandcastle</vt:lpstr>
      <vt:lpstr>Writing an implied thesis</vt:lpstr>
      <vt:lpstr>PowerPoint Presentation</vt:lpstr>
      <vt:lpstr>PowerPoint Presentation</vt:lpstr>
      <vt:lpstr>PowerPoint Presentation</vt:lpstr>
      <vt:lpstr>PowerPoint Presentation</vt:lpstr>
      <vt:lpstr>Sample period 4</vt:lpstr>
      <vt:lpstr>Implied thesis (Sandcastle)</vt:lpstr>
      <vt:lpstr>PowerPoint Presentation</vt:lpstr>
      <vt:lpstr>Check in with your goals (blue sheet)</vt:lpstr>
      <vt:lpstr>Check your thesis for Beowulf's Battle with Grendel”</vt:lpstr>
      <vt:lpstr>8-sentence extended paragraph</vt:lpstr>
    </vt:vector>
  </TitlesOfParts>
  <Company>Phoenix Union High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Beyond the Three-point Thesis</dc:title>
  <dc:creator>Pelotte, Lettice</dc:creator>
  <cp:lastModifiedBy>Pelotte, Lettice</cp:lastModifiedBy>
  <cp:revision>35</cp:revision>
  <dcterms:created xsi:type="dcterms:W3CDTF">2017-08-28T15:15:02Z</dcterms:created>
  <dcterms:modified xsi:type="dcterms:W3CDTF">2018-09-05T20:33:16Z</dcterms:modified>
</cp:coreProperties>
</file>