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71" r:id="rId4"/>
    <p:sldId id="272" r:id="rId5"/>
    <p:sldId id="258" r:id="rId6"/>
    <p:sldId id="260" r:id="rId7"/>
    <p:sldId id="259" r:id="rId8"/>
    <p:sldId id="261" r:id="rId9"/>
    <p:sldId id="273" r:id="rId10"/>
    <p:sldId id="274" r:id="rId11"/>
    <p:sldId id="265" r:id="rId12"/>
    <p:sldId id="275" r:id="rId13"/>
    <p:sldId id="268" r:id="rId14"/>
    <p:sldId id="270" r:id="rId15"/>
    <p:sldId id="266" r:id="rId16"/>
    <p:sldId id="267" r:id="rId17"/>
    <p:sldId id="262" r:id="rId18"/>
    <p:sldId id="26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752600"/>
            <a:ext cx="8824912" cy="5129213"/>
            <a:chOff x="201" y="1104"/>
            <a:chExt cx="5559" cy="3231"/>
          </a:xfrm>
        </p:grpSpPr>
        <p:sp>
          <p:nvSpPr>
            <p:cNvPr id="112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12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12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12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12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2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275"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1276"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1277" name="Rectangle 13"/>
          <p:cNvSpPr>
            <a:spLocks noGrp="1" noChangeArrowheads="1"/>
          </p:cNvSpPr>
          <p:nvPr>
            <p:ph type="sldNum" sz="quarter" idx="4"/>
          </p:nvPr>
        </p:nvSpPr>
        <p:spPr/>
        <p:txBody>
          <a:bodyPr/>
          <a:lstStyle>
            <a:lvl1pPr>
              <a:defRPr/>
            </a:lvl1pPr>
          </a:lstStyle>
          <a:p>
            <a:fld id="{3D4E6173-FCFE-47C9-9815-CAFF5DE21E03}" type="slidenum">
              <a:rPr lang="en-US"/>
              <a:pPr/>
              <a:t>‹#›</a:t>
            </a:fld>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20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4">
                                            <p:txEl>
                                              <p:pRg st="0" end="0"/>
                                            </p:txEl>
                                          </p:spTgt>
                                        </p:tgtEl>
                                        <p:attrNameLst>
                                          <p:attrName>style.visibility</p:attrName>
                                        </p:attrNameLst>
                                      </p:cBhvr>
                                      <p:to>
                                        <p:strVal val="visible"/>
                                      </p:to>
                                    </p:set>
                                    <p:animEffect transition="in" filter="fade">
                                      <p:cBhvr>
                                        <p:cTn id="12" dur="2000"/>
                                        <p:tgtEl>
                                          <p:spTgt spid="11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build="p">
        <p:tmplLst>
          <p:tmpl lvl="1">
            <p:tnLst>
              <p:par>
                <p:cTn presetID="10" presetClass="entr" presetSubtype="0" fill="hold" nodeType="clickEffect">
                  <p:stCondLst>
                    <p:cond delay="0"/>
                  </p:stCondLst>
                  <p:childTnLst>
                    <p:set>
                      <p:cBhvr>
                        <p:cTn dur="1" fill="hold">
                          <p:stCondLst>
                            <p:cond delay="0"/>
                          </p:stCondLst>
                        </p:cTn>
                        <p:tgtEl>
                          <p:spTgt spid="11274"/>
                        </p:tgtEl>
                        <p:attrNameLst>
                          <p:attrName>style.visibility</p:attrName>
                        </p:attrNameLst>
                      </p:cBhvr>
                      <p:to>
                        <p:strVal val="visible"/>
                      </p:to>
                    </p:set>
                    <p:animEffect transition="in" filter="fade">
                      <p:cBhvr>
                        <p:cTn dur="2000"/>
                        <p:tgtEl>
                          <p:spTgt spid="1127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0DDCC-DF96-43D2-B494-E40A754B7697}" type="slidenum">
              <a:rPr lang="en-US"/>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1A024C-BF49-42AB-913F-C0C40DC761D1}" type="slidenum">
              <a:rPr lang="en-US"/>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16AA62-FB3D-4F57-8A3D-4156DC147B88}" type="slidenum">
              <a:rPr lang="en-US"/>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CCC090-7E17-4F0C-8F66-5E6C61326493}" type="slidenum">
              <a:rPr lang="en-US"/>
              <a:pPr/>
              <a:t>‹#›</a:t>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E7DAEE-069A-4AAD-A63B-C8C5BBC08B74}" type="slidenum">
              <a:rPr lang="en-US"/>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CECC53-3C80-4981-80D6-35A83D8DA1D1}" type="slidenum">
              <a:rPr lang="en-US"/>
              <a:pPr/>
              <a:t>‹#›</a:t>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E60DBF-C0E2-4D81-AF46-117C92DB0FD1}" type="slidenum">
              <a:rPr lang="en-US"/>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D25C11-0560-46BB-A566-DCC988F1C0A4}" type="slidenum">
              <a:rPr lang="en-US"/>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232FA-2546-45E6-B27E-84DC8230D242}" type="slidenum">
              <a:rPr lang="en-US"/>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8A2D4A-988F-4E8C-B4D9-EBA00A7A43D7}" type="slidenum">
              <a:rPr lang="en-US"/>
              <a:pPr/>
              <a:t>‹#›</a:t>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319088" y="1828800"/>
            <a:ext cx="8824912" cy="5029200"/>
            <a:chOff x="201" y="1152"/>
            <a:chExt cx="5559" cy="3168"/>
          </a:xfrm>
        </p:grpSpPr>
        <p:sp>
          <p:nvSpPr>
            <p:cNvPr id="102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02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02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02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2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02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02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02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02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7C80737-5E4B-4338-944A-D895DF6F8F53}" type="slidenum">
              <a:rPr lang="en-US"/>
              <a:pPr/>
              <a:t>‹#›</a:t>
            </a:fld>
            <a:endParaRPr lang="en-US"/>
          </a:p>
        </p:txBody>
      </p:sp>
      <p:sp>
        <p:nvSpPr>
          <p:cNvPr id="102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20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5">
                                            <p:txEl>
                                              <p:pRg st="0" end="0"/>
                                            </p:txEl>
                                          </p:spTgt>
                                        </p:tgtEl>
                                        <p:attrNameLst>
                                          <p:attrName>style.visibility</p:attrName>
                                        </p:attrNameLst>
                                      </p:cBhvr>
                                      <p:to>
                                        <p:strVal val="visible"/>
                                      </p:to>
                                    </p:set>
                                    <p:animEffect transition="in" filter="fade">
                                      <p:cBhvr>
                                        <p:cTn id="12" dur="2000"/>
                                        <p:tgtEl>
                                          <p:spTgt spid="1025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55">
                                            <p:txEl>
                                              <p:pRg st="1" end="1"/>
                                            </p:txEl>
                                          </p:spTgt>
                                        </p:tgtEl>
                                        <p:attrNameLst>
                                          <p:attrName>style.visibility</p:attrName>
                                        </p:attrNameLst>
                                      </p:cBhvr>
                                      <p:to>
                                        <p:strVal val="visible"/>
                                      </p:to>
                                    </p:set>
                                    <p:animEffect transition="in" filter="fade">
                                      <p:cBhvr>
                                        <p:cTn id="15" dur="2000"/>
                                        <p:tgtEl>
                                          <p:spTgt spid="1025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5">
                                            <p:txEl>
                                              <p:pRg st="2" end="2"/>
                                            </p:txEl>
                                          </p:spTgt>
                                        </p:tgtEl>
                                        <p:attrNameLst>
                                          <p:attrName>style.visibility</p:attrName>
                                        </p:attrNameLst>
                                      </p:cBhvr>
                                      <p:to>
                                        <p:strVal val="visible"/>
                                      </p:to>
                                    </p:set>
                                    <p:animEffect transition="in" filter="fade">
                                      <p:cBhvr>
                                        <p:cTn id="18" dur="2000"/>
                                        <p:tgtEl>
                                          <p:spTgt spid="1025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55">
                                            <p:txEl>
                                              <p:pRg st="3" end="3"/>
                                            </p:txEl>
                                          </p:spTgt>
                                        </p:tgtEl>
                                        <p:attrNameLst>
                                          <p:attrName>style.visibility</p:attrName>
                                        </p:attrNameLst>
                                      </p:cBhvr>
                                      <p:to>
                                        <p:strVal val="visible"/>
                                      </p:to>
                                    </p:set>
                                    <p:animEffect transition="in" filter="fade">
                                      <p:cBhvr>
                                        <p:cTn id="21" dur="2000"/>
                                        <p:tgtEl>
                                          <p:spTgt spid="1025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55">
                                            <p:txEl>
                                              <p:pRg st="4" end="4"/>
                                            </p:txEl>
                                          </p:spTgt>
                                        </p:tgtEl>
                                        <p:attrNameLst>
                                          <p:attrName>style.visibility</p:attrName>
                                        </p:attrNameLst>
                                      </p:cBhvr>
                                      <p:to>
                                        <p:strVal val="visible"/>
                                      </p:to>
                                    </p:set>
                                    <p:animEffect transition="in" filter="fade">
                                      <p:cBhvr>
                                        <p:cTn id="24" dur="2000"/>
                                        <p:tgtEl>
                                          <p:spTgt spid="102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build="p">
        <p:tmplLst>
          <p:tmpl lvl="1">
            <p:tnLst>
              <p:par>
                <p:cTn presetID="10" presetClass="entr" presetSubtype="0" fill="hold" nodeType="click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Lst>
      </p:bldP>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BRHFS\Global\Clipart,%20Animations,%20Sound%20Clips,%20Backgrounds\Sound%20Clips\Voodoo%20Chile-%20Kenny%20Wayne%20Shepar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57200"/>
            <a:ext cx="7772400" cy="1736725"/>
          </a:xfrm>
        </p:spPr>
        <p:txBody>
          <a:bodyPr/>
          <a:lstStyle/>
          <a:p>
            <a:r>
              <a:rPr lang="en-US"/>
              <a:t>Sir Gawain and the Green Knight</a:t>
            </a:r>
          </a:p>
        </p:txBody>
      </p:sp>
      <p:sp>
        <p:nvSpPr>
          <p:cNvPr id="2051" name="Rectangle 3"/>
          <p:cNvSpPr>
            <a:spLocks noGrp="1" noChangeArrowheads="1"/>
          </p:cNvSpPr>
          <p:nvPr>
            <p:ph type="subTitle" idx="1"/>
          </p:nvPr>
        </p:nvSpPr>
        <p:spPr>
          <a:xfrm>
            <a:off x="304800" y="2193925"/>
            <a:ext cx="6781800" cy="3581400"/>
          </a:xfrm>
        </p:spPr>
        <p:txBody>
          <a:bodyPr/>
          <a:lstStyle/>
          <a:p>
            <a:r>
              <a:rPr lang="en-US" dirty="0" smtClean="0"/>
              <a:t>Objectives:</a:t>
            </a:r>
          </a:p>
          <a:p>
            <a:endParaRPr lang="en-US" dirty="0"/>
          </a:p>
          <a:p>
            <a:pPr marL="514350" indent="-514350">
              <a:buAutoNum type="arabicPeriod"/>
            </a:pPr>
            <a:r>
              <a:rPr lang="en-US" dirty="0" smtClean="0"/>
              <a:t>What are the characteristics </a:t>
            </a:r>
          </a:p>
          <a:p>
            <a:r>
              <a:rPr lang="en-US" dirty="0" smtClean="0"/>
              <a:t>of medieval Romance?</a:t>
            </a:r>
          </a:p>
          <a:p>
            <a:endParaRPr lang="en-US" dirty="0"/>
          </a:p>
          <a:p>
            <a:r>
              <a:rPr lang="en-US" dirty="0" smtClean="0"/>
              <a:t>2. What is the chivalric code of</a:t>
            </a:r>
          </a:p>
          <a:p>
            <a:r>
              <a:rPr lang="en-US" dirty="0" smtClean="0"/>
              <a:t>Honor and how does it appear </a:t>
            </a:r>
            <a:r>
              <a:rPr lang="en-US" smtClean="0"/>
              <a:t>in modern-day life?</a:t>
            </a:r>
            <a:endParaRPr lang="en-US" dirty="0" smtClean="0"/>
          </a:p>
        </p:txBody>
      </p:sp>
      <p:pic>
        <p:nvPicPr>
          <p:cNvPr id="2052" name="Picture 4" descr="green knight and gawain"/>
          <p:cNvPicPr>
            <a:picLocks noChangeAspect="1" noChangeArrowheads="1"/>
          </p:cNvPicPr>
          <p:nvPr/>
        </p:nvPicPr>
        <p:blipFill>
          <a:blip r:embed="rId3" cstate="print"/>
          <a:srcRect/>
          <a:stretch>
            <a:fillRect/>
          </a:stretch>
        </p:blipFill>
        <p:spPr bwMode="auto">
          <a:xfrm>
            <a:off x="6168929" y="1905001"/>
            <a:ext cx="2969384" cy="3657600"/>
          </a:xfrm>
          <a:prstGeom prst="rect">
            <a:avLst/>
          </a:prstGeom>
          <a:noFill/>
        </p:spPr>
      </p:pic>
      <p:pic>
        <p:nvPicPr>
          <p:cNvPr id="2058" name="Voodoo Chile- Kenny Wayne Shepard.mp3">
            <a:hlinkClick r:id="" action="ppaction://media"/>
          </p:cNvPr>
          <p:cNvPicPr>
            <a:picLocks noRot="1" noChangeAspect="1" noChangeArrowheads="1"/>
          </p:cNvPicPr>
          <p:nvPr>
            <a:audioFile r:link="rId1"/>
          </p:nvPr>
        </p:nvPicPr>
        <p:blipFill>
          <a:blip r:embed="rId4" cstate="print"/>
          <a:srcRect/>
          <a:stretch>
            <a:fillRect/>
          </a:stretch>
        </p:blipFill>
        <p:spPr bwMode="auto">
          <a:xfrm>
            <a:off x="4953000" y="6858000"/>
            <a:ext cx="304800" cy="3048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41">
                <p:cTn id="7" fill="hold" display="0">
                  <p:stCondLst>
                    <p:cond delay="indefinite"/>
                  </p:stCondLst>
                  <p:endCondLst>
                    <p:cond evt="onPrev" delay="0">
                      <p:tgtEl>
                        <p:sldTgt/>
                      </p:tgtEl>
                    </p:cond>
                    <p:cond evt="onStopAudio" delay="0">
                      <p:tgtEl>
                        <p:sldTgt/>
                      </p:tgtEl>
                    </p:cond>
                  </p:endCondLst>
                </p:cTn>
                <p:tgtEl>
                  <p:spTgt spid="2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Symbolism: the Girdle</a:t>
            </a:r>
          </a:p>
        </p:txBody>
      </p:sp>
      <p:sp>
        <p:nvSpPr>
          <p:cNvPr id="12291" name="Rectangle 3"/>
          <p:cNvSpPr>
            <a:spLocks noGrp="1" noChangeArrowheads="1"/>
          </p:cNvSpPr>
          <p:nvPr>
            <p:ph type="body" idx="1"/>
          </p:nvPr>
        </p:nvSpPr>
        <p:spPr>
          <a:xfrm>
            <a:off x="457200" y="1219200"/>
            <a:ext cx="8229600" cy="4906963"/>
          </a:xfrm>
        </p:spPr>
        <p:txBody>
          <a:bodyPr/>
          <a:lstStyle/>
          <a:p>
            <a:pPr eaLnBrk="1" hangingPunct="1"/>
            <a:r>
              <a:rPr lang="en-US" altLang="en-US" sz="2800" smtClean="0"/>
              <a:t>Critics who see the poem through </a:t>
            </a:r>
          </a:p>
          <a:p>
            <a:pPr eaLnBrk="1" hangingPunct="1">
              <a:buFontTx/>
              <a:buNone/>
            </a:pPr>
            <a:r>
              <a:rPr lang="en-US" altLang="en-US" sz="2800" smtClean="0"/>
              <a:t>a Christian lens see Gawain's trust in</a:t>
            </a:r>
          </a:p>
          <a:p>
            <a:pPr eaLnBrk="1" hangingPunct="1">
              <a:buFontTx/>
              <a:buNone/>
            </a:pPr>
            <a:r>
              <a:rPr lang="en-US" altLang="en-US" sz="2800" smtClean="0"/>
              <a:t>the girdle as a replacement for his</a:t>
            </a:r>
          </a:p>
          <a:p>
            <a:pPr eaLnBrk="1" hangingPunct="1">
              <a:buFontTx/>
              <a:buNone/>
            </a:pPr>
            <a:r>
              <a:rPr lang="en-US" altLang="en-US" sz="2800" smtClean="0"/>
              <a:t>trust in God to save him from the </a:t>
            </a:r>
          </a:p>
          <a:p>
            <a:pPr eaLnBrk="1" hangingPunct="1">
              <a:buFontTx/>
              <a:buNone/>
            </a:pPr>
            <a:r>
              <a:rPr lang="en-US" altLang="en-US" sz="2800" smtClean="0"/>
              <a:t>axe-wound. </a:t>
            </a:r>
          </a:p>
          <a:p>
            <a:pPr eaLnBrk="1" hangingPunct="1"/>
            <a:r>
              <a:rPr lang="en-US" altLang="en-US" sz="2800" smtClean="0"/>
              <a:t>A girdle in the days of the </a:t>
            </a:r>
          </a:p>
          <a:p>
            <a:pPr eaLnBrk="1" hangingPunct="1">
              <a:buFontTx/>
              <a:buNone/>
            </a:pPr>
            <a:r>
              <a:rPr lang="en-US" altLang="en-US" sz="2800" i="1" smtClean="0"/>
              <a:t>Pearl</a:t>
            </a:r>
            <a:r>
              <a:rPr lang="en-US" altLang="en-US" sz="2800" smtClean="0"/>
              <a:t>-Poet was, “a belt worn around</a:t>
            </a:r>
          </a:p>
          <a:p>
            <a:pPr eaLnBrk="1" hangingPunct="1">
              <a:buFontTx/>
              <a:buNone/>
            </a:pPr>
            <a:r>
              <a:rPr lang="en-US" altLang="en-US" sz="2800" smtClean="0"/>
              <a:t>the waist, used for fastening clothes</a:t>
            </a:r>
          </a:p>
          <a:p>
            <a:pPr eaLnBrk="1" hangingPunct="1">
              <a:buFontTx/>
              <a:buNone/>
            </a:pPr>
            <a:r>
              <a:rPr lang="en-US" altLang="en-US" sz="2800" smtClean="0"/>
              <a:t>or for carrying a sword, purse, etc.”</a:t>
            </a:r>
          </a:p>
          <a:p>
            <a:pPr eaLnBrk="1" hangingPunct="1">
              <a:buFontTx/>
              <a:buNone/>
            </a:pPr>
            <a:endParaRPr lang="en-US" altLang="en-US" sz="2800" smtClean="0"/>
          </a:p>
        </p:txBody>
      </p:sp>
      <p:pic>
        <p:nvPicPr>
          <p:cNvPr id="12292" name="Picture 7" descr="http://www.ancientcircles.com/jewelry/medieval/2006/model-w-celtic-gird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9200"/>
            <a:ext cx="19812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939202"/>
      </p:ext>
    </p:extLst>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Major theme…</a:t>
            </a:r>
          </a:p>
        </p:txBody>
      </p:sp>
      <p:sp>
        <p:nvSpPr>
          <p:cNvPr id="20483" name="Rectangle 3"/>
          <p:cNvSpPr>
            <a:spLocks noGrp="1" noRot="1" noChangeArrowheads="1"/>
          </p:cNvSpPr>
          <p:nvPr>
            <p:ph type="body" idx="1"/>
          </p:nvPr>
        </p:nvSpPr>
        <p:spPr>
          <a:xfrm>
            <a:off x="4169900" y="1295400"/>
            <a:ext cx="4727575" cy="5562600"/>
          </a:xfrm>
        </p:spPr>
        <p:txBody>
          <a:bodyPr/>
          <a:lstStyle/>
          <a:p>
            <a:r>
              <a:rPr lang="en-US" sz="2800" dirty="0"/>
              <a:t>Chivalry:</a:t>
            </a:r>
          </a:p>
          <a:p>
            <a:pPr lvl="1"/>
            <a:r>
              <a:rPr lang="en-US" sz="2400" dirty="0"/>
              <a:t>The world of </a:t>
            </a:r>
            <a:r>
              <a:rPr lang="en-US" sz="2400" i="1" dirty="0"/>
              <a:t>Sir Gawain and the Green Knight</a:t>
            </a:r>
            <a:r>
              <a:rPr lang="en-US" sz="2400" dirty="0"/>
              <a:t> is governed by well-defined codes of behavior. The code of chivalry, in particular, shapes the values and actions of Sir Gawain and other characters in the poem. The ideals of chivalry come from the Christian concept of morality. </a:t>
            </a:r>
          </a:p>
          <a:p>
            <a:pPr lvl="1"/>
            <a:endParaRPr lang="en-US" sz="2400" dirty="0"/>
          </a:p>
        </p:txBody>
      </p:sp>
      <p:pic>
        <p:nvPicPr>
          <p:cNvPr id="20484" name="Picture 4" descr="chicks_dig_chivalry"/>
          <p:cNvPicPr>
            <a:picLocks noChangeAspect="1" noChangeArrowheads="1"/>
          </p:cNvPicPr>
          <p:nvPr/>
        </p:nvPicPr>
        <p:blipFill>
          <a:blip r:embed="rId2" cstate="print"/>
          <a:srcRect/>
          <a:stretch>
            <a:fillRect/>
          </a:stretch>
        </p:blipFill>
        <p:spPr bwMode="auto">
          <a:xfrm>
            <a:off x="762000" y="1600200"/>
            <a:ext cx="3313113" cy="4800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Themes</a:t>
            </a:r>
          </a:p>
        </p:txBody>
      </p:sp>
      <p:sp>
        <p:nvSpPr>
          <p:cNvPr id="14339" name="Rectangle 3"/>
          <p:cNvSpPr>
            <a:spLocks noGrp="1" noChangeArrowheads="1"/>
          </p:cNvSpPr>
          <p:nvPr>
            <p:ph type="body" idx="1"/>
          </p:nvPr>
        </p:nvSpPr>
        <p:spPr/>
        <p:txBody>
          <a:bodyPr/>
          <a:lstStyle/>
          <a:p>
            <a:pPr eaLnBrk="1" hangingPunct="1"/>
            <a:r>
              <a:rPr lang="en-US" altLang="en-US" sz="4400" smtClean="0"/>
              <a:t>Hunting</a:t>
            </a:r>
          </a:p>
          <a:p>
            <a:pPr eaLnBrk="1" hangingPunct="1"/>
            <a:r>
              <a:rPr lang="en-US" altLang="en-US" sz="4400" smtClean="0"/>
              <a:t>Seduction</a:t>
            </a:r>
          </a:p>
          <a:p>
            <a:pPr eaLnBrk="1" hangingPunct="1"/>
            <a:r>
              <a:rPr lang="en-US" altLang="en-US" sz="4400" smtClean="0"/>
              <a:t>Games</a:t>
            </a:r>
          </a:p>
          <a:p>
            <a:pPr eaLnBrk="1" hangingPunct="1"/>
            <a:r>
              <a:rPr lang="en-US" altLang="en-US" sz="4400" smtClean="0"/>
              <a:t>Times and seasons</a:t>
            </a:r>
          </a:p>
          <a:p>
            <a:pPr eaLnBrk="1" hangingPunct="1"/>
            <a:endParaRPr lang="en-US" altLang="en-US" sz="4400" smtClean="0"/>
          </a:p>
        </p:txBody>
      </p:sp>
    </p:spTree>
    <p:extLst>
      <p:ext uri="{BB962C8B-B14F-4D97-AF65-F5344CB8AC3E}">
        <p14:creationId xmlns:p14="http://schemas.microsoft.com/office/powerpoint/2010/main" val="3540038688"/>
      </p:ext>
    </p:extLst>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2047875" y="71438"/>
            <a:ext cx="5048250" cy="671512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 Pyramid</a:t>
            </a:r>
            <a:endParaRPr lang="en-US" dirty="0"/>
          </a:p>
        </p:txBody>
      </p:sp>
      <p:pic>
        <p:nvPicPr>
          <p:cNvPr id="4" name="Content Placeholder 3" descr="http://duffystirling.files.wordpress.com/2012/06/feudalismpost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042677" cy="4800600"/>
          </a:xfrm>
          <a:prstGeom prst="rect">
            <a:avLst/>
          </a:prstGeom>
          <a:noFill/>
          <a:ln>
            <a:noFill/>
          </a:ln>
        </p:spPr>
      </p:pic>
    </p:spTree>
    <p:extLst>
      <p:ext uri="{BB962C8B-B14F-4D97-AF65-F5344CB8AC3E}">
        <p14:creationId xmlns:p14="http://schemas.microsoft.com/office/powerpoint/2010/main" val="3397166494"/>
      </p:ext>
    </p:extLst>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Major Theme…</a:t>
            </a:r>
          </a:p>
        </p:txBody>
      </p:sp>
      <p:sp>
        <p:nvSpPr>
          <p:cNvPr id="21507" name="Rectangle 3"/>
          <p:cNvSpPr>
            <a:spLocks noGrp="1" noRot="1" noChangeArrowheads="1"/>
          </p:cNvSpPr>
          <p:nvPr>
            <p:ph type="body" idx="1"/>
          </p:nvPr>
        </p:nvSpPr>
        <p:spPr>
          <a:xfrm>
            <a:off x="838200" y="1905000"/>
            <a:ext cx="8007350" cy="4648200"/>
          </a:xfrm>
        </p:spPr>
        <p:txBody>
          <a:bodyPr/>
          <a:lstStyle/>
          <a:p>
            <a:pPr>
              <a:lnSpc>
                <a:spcPct val="90000"/>
              </a:lnSpc>
            </a:pPr>
            <a:r>
              <a:rPr lang="en-US" sz="2400"/>
              <a:t>Arthur's court depends heavily on the code of chivalry, and </a:t>
            </a:r>
            <a:r>
              <a:rPr lang="en-US" sz="2400" i="1"/>
              <a:t>Sir Gawain and the Green Knight</a:t>
            </a:r>
            <a:r>
              <a:rPr lang="en-US" sz="2400"/>
              <a:t> gently criticizes the fact that chivalry values appearance and symbols over truth. Arthur is introduced to us as the “most courteous of all,” indicating that people are ranked in this court according to their mastery of a certain code of behavior and good manners. When the Green Knight challenges the court, he mocks them for being so afraid of mere words, suggesting that words and appearances hold too much power over the company. The members of the court never reveal their true feelings, instead choosing to seem beautiful, courteous, and fair-spoken.</a:t>
            </a:r>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Major Theme…</a:t>
            </a:r>
          </a:p>
        </p:txBody>
      </p:sp>
      <p:sp>
        <p:nvSpPr>
          <p:cNvPr id="22531" name="Rectangle 3"/>
          <p:cNvSpPr>
            <a:spLocks noGrp="1" noRot="1" noChangeArrowheads="1"/>
          </p:cNvSpPr>
          <p:nvPr>
            <p:ph type="body" idx="1"/>
          </p:nvPr>
        </p:nvSpPr>
        <p:spPr>
          <a:xfrm>
            <a:off x="838200" y="1905000"/>
            <a:ext cx="8007350" cy="4648200"/>
          </a:xfrm>
        </p:spPr>
        <p:txBody>
          <a:bodyPr/>
          <a:lstStyle/>
          <a:p>
            <a:pPr>
              <a:lnSpc>
                <a:spcPct val="90000"/>
              </a:lnSpc>
            </a:pPr>
            <a:r>
              <a:rPr lang="en-US" sz="2800"/>
              <a:t>The lesson Gawain learns as a result of the Green Knight's challenge is that, at a basic level, he is just a physical being who is concerned above all else with his own life. Chivalry provides a valuable set of ideals toward which to strive, but a person must above all remain conscious of his or her own mortality and weakness. Gawain's faults throughout this story teach him that though he may be the most chivalrous knight in the land, he is nevertheless human and capable of error. </a:t>
            </a: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t>Setting up the story…</a:t>
            </a:r>
          </a:p>
        </p:txBody>
      </p:sp>
      <p:sp>
        <p:nvSpPr>
          <p:cNvPr id="17411" name="Rectangle 3"/>
          <p:cNvSpPr>
            <a:spLocks noGrp="1" noRot="1" noChangeArrowheads="1"/>
          </p:cNvSpPr>
          <p:nvPr>
            <p:ph type="body" idx="1"/>
          </p:nvPr>
        </p:nvSpPr>
        <p:spPr/>
        <p:txBody>
          <a:bodyPr/>
          <a:lstStyle/>
          <a:p>
            <a:pPr>
              <a:lnSpc>
                <a:spcPct val="90000"/>
              </a:lnSpc>
            </a:pPr>
            <a:r>
              <a:rPr lang="en-US" sz="2800"/>
              <a:t>During a New Year's Eve feast at King Arthur's court, a strange figure, referred to only as the Green Knight, pays the court an unexpected visit. He challenges the group's leader or any other brave representative to a game. The Green Knight says that he will allow whomever accepts the challenge to strike him with his own axe, on the condition that the challenger find him in exactly one year to receive a blow in return. </a:t>
            </a: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Setting up the story…</a:t>
            </a:r>
          </a:p>
        </p:txBody>
      </p:sp>
      <p:sp>
        <p:nvSpPr>
          <p:cNvPr id="18435" name="Rectangle 3"/>
          <p:cNvSpPr>
            <a:spLocks noGrp="1" noRot="1" noChangeArrowheads="1"/>
          </p:cNvSpPr>
          <p:nvPr>
            <p:ph type="body" idx="1"/>
          </p:nvPr>
        </p:nvSpPr>
        <p:spPr>
          <a:xfrm>
            <a:off x="838200" y="1905000"/>
            <a:ext cx="8007350" cy="4724400"/>
          </a:xfrm>
        </p:spPr>
        <p:txBody>
          <a:bodyPr/>
          <a:lstStyle/>
          <a:p>
            <a:pPr>
              <a:lnSpc>
                <a:spcPct val="90000"/>
              </a:lnSpc>
            </a:pPr>
            <a:r>
              <a:rPr lang="en-US" sz="2400"/>
              <a:t>Stunned, Arthur hesitates to respond, but when the Green Knight mocks Arthur's silence, the king steps forward to take the challenge. As soon as Arthur grips the Green Knight's axe, Sir Gawain leaps up and asks to take the challenge himself. He takes hold of the axe and, in one deadly blow, cuts off the knight's head. To the amazement of the court, the now-headless Green Knight picks up his severed head. Before riding away, the head reiterates the terms of the pact, reminding the young Gawain to seek him in a year and a day at the Green Chapel. After the Green Knight leaves, the company goes back to its festival, but Gawain is uneasy……..and away we go from there!</a:t>
            </a: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So what kind of story is this?</a:t>
            </a:r>
          </a:p>
        </p:txBody>
      </p:sp>
      <p:sp>
        <p:nvSpPr>
          <p:cNvPr id="12291" name="Rectangle 3"/>
          <p:cNvSpPr>
            <a:spLocks noGrp="1" noRot="1" noChangeArrowheads="1"/>
          </p:cNvSpPr>
          <p:nvPr>
            <p:ph type="body" idx="1"/>
          </p:nvPr>
        </p:nvSpPr>
        <p:spPr>
          <a:xfrm>
            <a:off x="228600" y="1752600"/>
            <a:ext cx="5410200" cy="4648200"/>
          </a:xfrm>
        </p:spPr>
        <p:txBody>
          <a:bodyPr/>
          <a:lstStyle/>
          <a:p>
            <a:pPr>
              <a:lnSpc>
                <a:spcPct val="80000"/>
              </a:lnSpc>
            </a:pPr>
            <a:r>
              <a:rPr lang="en-US" sz="2800"/>
              <a:t>It’s a ROMANCE (but not like the movie </a:t>
            </a:r>
            <a:r>
              <a:rPr lang="en-US" sz="2800" i="1"/>
              <a:t>The Notebook</a:t>
            </a:r>
            <a:r>
              <a:rPr lang="en-US" sz="2800"/>
              <a:t> or </a:t>
            </a:r>
            <a:r>
              <a:rPr lang="en-US" sz="2800" i="1"/>
              <a:t>Sweet Home Alabama</a:t>
            </a:r>
            <a:r>
              <a:rPr lang="en-US" sz="2800"/>
              <a:t>).</a:t>
            </a:r>
          </a:p>
          <a:p>
            <a:pPr>
              <a:lnSpc>
                <a:spcPct val="80000"/>
              </a:lnSpc>
            </a:pPr>
            <a:r>
              <a:rPr lang="en-US" sz="2800"/>
              <a:t>ROMANCE: </a:t>
            </a:r>
          </a:p>
          <a:p>
            <a:pPr lvl="1">
              <a:lnSpc>
                <a:spcPct val="80000"/>
              </a:lnSpc>
            </a:pPr>
            <a:r>
              <a:rPr lang="en-US" sz="2400"/>
              <a:t>a narrative set in a world of pure wish fulfillment </a:t>
            </a:r>
          </a:p>
          <a:p>
            <a:pPr lvl="1">
              <a:lnSpc>
                <a:spcPct val="80000"/>
              </a:lnSpc>
            </a:pPr>
            <a:r>
              <a:rPr lang="en-US" sz="2400"/>
              <a:t>superhuman heroes fight and almost always conquer the forces of evil</a:t>
            </a:r>
          </a:p>
          <a:p>
            <a:pPr lvl="1">
              <a:lnSpc>
                <a:spcPct val="80000"/>
              </a:lnSpc>
            </a:pPr>
            <a:r>
              <a:rPr lang="en-US" sz="2400"/>
              <a:t>the hero undertakes a hard journey in search of something valuable (a quest…remember that?)</a:t>
            </a:r>
          </a:p>
        </p:txBody>
      </p:sp>
      <p:pic>
        <p:nvPicPr>
          <p:cNvPr id="12292" name="Picture 4" descr="notebook"/>
          <p:cNvPicPr>
            <a:picLocks noChangeAspect="1" noChangeArrowheads="1"/>
          </p:cNvPicPr>
          <p:nvPr/>
        </p:nvPicPr>
        <p:blipFill>
          <a:blip r:embed="rId2" cstate="print"/>
          <a:srcRect/>
          <a:stretch>
            <a:fillRect/>
          </a:stretch>
        </p:blipFill>
        <p:spPr bwMode="auto">
          <a:xfrm>
            <a:off x="5638800" y="990600"/>
            <a:ext cx="3200400" cy="2400300"/>
          </a:xfrm>
          <a:prstGeom prst="rect">
            <a:avLst/>
          </a:prstGeom>
          <a:noFill/>
        </p:spPr>
      </p:pic>
      <p:pic>
        <p:nvPicPr>
          <p:cNvPr id="12293" name="Picture 5" descr="sweet_home_alabama"/>
          <p:cNvPicPr>
            <a:picLocks noChangeAspect="1" noChangeArrowheads="1"/>
          </p:cNvPicPr>
          <p:nvPr/>
        </p:nvPicPr>
        <p:blipFill>
          <a:blip r:embed="rId3" cstate="print"/>
          <a:srcRect/>
          <a:stretch>
            <a:fillRect/>
          </a:stretch>
        </p:blipFill>
        <p:spPr bwMode="auto">
          <a:xfrm>
            <a:off x="6096000" y="3505200"/>
            <a:ext cx="2324100" cy="319722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Medieval Romance </a:t>
            </a:r>
          </a:p>
        </p:txBody>
      </p:sp>
      <p:sp>
        <p:nvSpPr>
          <p:cNvPr id="4099" name="Content Placeholder 2"/>
          <p:cNvSpPr>
            <a:spLocks noGrp="1"/>
          </p:cNvSpPr>
          <p:nvPr>
            <p:ph idx="1"/>
          </p:nvPr>
        </p:nvSpPr>
        <p:spPr/>
        <p:txBody>
          <a:bodyPr/>
          <a:lstStyle/>
          <a:p>
            <a:pPr eaLnBrk="1" hangingPunct="1"/>
            <a:r>
              <a:rPr lang="en-US" altLang="en-US" smtClean="0"/>
              <a:t>Author unknown (he was known as the Pearl Poet)</a:t>
            </a:r>
          </a:p>
          <a:p>
            <a:pPr eaLnBrk="1" hangingPunct="1"/>
            <a:r>
              <a:rPr lang="en-US" altLang="en-US" smtClean="0"/>
              <a:t>Poem was written in the second half of the 14</a:t>
            </a:r>
            <a:r>
              <a:rPr lang="en-US" altLang="en-US" baseline="30000" smtClean="0"/>
              <a:t>th</a:t>
            </a:r>
            <a:r>
              <a:rPr lang="en-US" altLang="en-US" smtClean="0"/>
              <a:t> century</a:t>
            </a:r>
          </a:p>
          <a:p>
            <a:pPr eaLnBrk="1" hangingPunct="1"/>
            <a:r>
              <a:rPr lang="en-US" altLang="en-US" smtClean="0"/>
              <a:t>The poem was found in a manuscript from around 1400 with several other poems, nothing is known of the manuscript’s author.</a:t>
            </a:r>
          </a:p>
          <a:p>
            <a:pPr eaLnBrk="1" hangingPunct="1"/>
            <a:r>
              <a:rPr lang="en-US" altLang="en-US" smtClean="0"/>
              <a:t>The poet was well-educated.</a:t>
            </a:r>
          </a:p>
        </p:txBody>
      </p:sp>
    </p:spTree>
    <p:extLst>
      <p:ext uri="{BB962C8B-B14F-4D97-AF65-F5344CB8AC3E}">
        <p14:creationId xmlns:p14="http://schemas.microsoft.com/office/powerpoint/2010/main" val="3397839279"/>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609600"/>
            <a:ext cx="8229600" cy="5516563"/>
          </a:xfrm>
        </p:spPr>
        <p:txBody>
          <a:bodyPr/>
          <a:lstStyle/>
          <a:p>
            <a:pPr eaLnBrk="1" hangingPunct="1"/>
            <a:r>
              <a:rPr lang="en-US" altLang="en-US" smtClean="0"/>
              <a:t>Medieval Romance: a verse or prose narrative that usually involves adventurous heroes, idealized love, exotic places, and supernatural events.</a:t>
            </a:r>
          </a:p>
          <a:p>
            <a:pPr eaLnBrk="1" hangingPunct="1"/>
            <a:r>
              <a:rPr lang="en-US" altLang="en-US" smtClean="0"/>
              <a:t>Characteristics of Romance (literature):</a:t>
            </a:r>
          </a:p>
          <a:p>
            <a:pPr lvl="1" eaLnBrk="1" hangingPunct="1"/>
            <a:r>
              <a:rPr lang="en-US" altLang="en-US" smtClean="0"/>
              <a:t>Idealized or larger than life characters</a:t>
            </a:r>
          </a:p>
          <a:p>
            <a:pPr lvl="1" eaLnBrk="1" hangingPunct="1"/>
            <a:r>
              <a:rPr lang="en-US" altLang="en-US" smtClean="0"/>
              <a:t>A hero motivated by love, faith, honor, or adventurousness</a:t>
            </a:r>
          </a:p>
          <a:p>
            <a:pPr lvl="1" eaLnBrk="1" hangingPunct="1"/>
            <a:r>
              <a:rPr lang="en-US" altLang="en-US" smtClean="0"/>
              <a:t>Exotic settings and supernatural or magical elements</a:t>
            </a:r>
          </a:p>
          <a:p>
            <a:pPr lvl="1" eaLnBrk="1" hangingPunct="1"/>
            <a:r>
              <a:rPr lang="en-US" altLang="en-US" smtClean="0"/>
              <a:t>Hidden or mistaken identity</a:t>
            </a:r>
          </a:p>
        </p:txBody>
      </p:sp>
    </p:spTree>
    <p:extLst>
      <p:ext uri="{BB962C8B-B14F-4D97-AF65-F5344CB8AC3E}">
        <p14:creationId xmlns:p14="http://schemas.microsoft.com/office/powerpoint/2010/main" val="1938931957"/>
      </p:ext>
    </p:extLst>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Main Characters…</a:t>
            </a:r>
          </a:p>
        </p:txBody>
      </p:sp>
      <p:sp>
        <p:nvSpPr>
          <p:cNvPr id="13315" name="Rectangle 3"/>
          <p:cNvSpPr>
            <a:spLocks noGrp="1" noRot="1" noChangeArrowheads="1"/>
          </p:cNvSpPr>
          <p:nvPr>
            <p:ph type="body" idx="1"/>
          </p:nvPr>
        </p:nvSpPr>
        <p:spPr>
          <a:xfrm>
            <a:off x="3962400" y="1371600"/>
            <a:ext cx="4959350" cy="4800600"/>
          </a:xfrm>
        </p:spPr>
        <p:txBody>
          <a:bodyPr/>
          <a:lstStyle/>
          <a:p>
            <a:pPr>
              <a:lnSpc>
                <a:spcPct val="90000"/>
              </a:lnSpc>
            </a:pPr>
            <a:r>
              <a:rPr lang="en-US"/>
              <a:t>King Arthur (ever heard of him?):</a:t>
            </a:r>
          </a:p>
          <a:p>
            <a:pPr lvl="1">
              <a:lnSpc>
                <a:spcPct val="90000"/>
              </a:lnSpc>
            </a:pPr>
            <a:r>
              <a:rPr lang="en-US"/>
              <a:t>Legendary king of Britain</a:t>
            </a:r>
          </a:p>
          <a:p>
            <a:pPr lvl="1">
              <a:lnSpc>
                <a:spcPct val="90000"/>
              </a:lnSpc>
            </a:pPr>
            <a:r>
              <a:rPr lang="en-US"/>
              <a:t>Husband of Guinevere</a:t>
            </a:r>
          </a:p>
          <a:p>
            <a:pPr lvl="1">
              <a:lnSpc>
                <a:spcPct val="90000"/>
              </a:lnSpc>
            </a:pPr>
            <a:r>
              <a:rPr lang="en-US"/>
              <a:t>Uncle of Gawain</a:t>
            </a:r>
          </a:p>
          <a:p>
            <a:pPr lvl="1">
              <a:lnSpc>
                <a:spcPct val="90000"/>
              </a:lnSpc>
            </a:pPr>
            <a:r>
              <a:rPr lang="en-US"/>
              <a:t>Over the famous Knights of the Round Table at Camelot</a:t>
            </a:r>
          </a:p>
          <a:p>
            <a:pPr lvl="1">
              <a:lnSpc>
                <a:spcPct val="90000"/>
              </a:lnSpc>
            </a:pPr>
            <a:r>
              <a:rPr lang="en-US"/>
              <a:t>Brave, courageous, chivalrous</a:t>
            </a:r>
          </a:p>
        </p:txBody>
      </p:sp>
      <p:pic>
        <p:nvPicPr>
          <p:cNvPr id="13316" name="Picture 4" descr="king arthur"/>
          <p:cNvPicPr>
            <a:picLocks noChangeAspect="1" noChangeArrowheads="1"/>
          </p:cNvPicPr>
          <p:nvPr/>
        </p:nvPicPr>
        <p:blipFill>
          <a:blip r:embed="rId2" cstate="print"/>
          <a:srcRect/>
          <a:stretch>
            <a:fillRect/>
          </a:stretch>
        </p:blipFill>
        <p:spPr bwMode="auto">
          <a:xfrm>
            <a:off x="228600" y="2133600"/>
            <a:ext cx="3962400" cy="3281363"/>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Main Characters…</a:t>
            </a:r>
          </a:p>
        </p:txBody>
      </p:sp>
      <p:sp>
        <p:nvSpPr>
          <p:cNvPr id="15363" name="Rectangle 3"/>
          <p:cNvSpPr>
            <a:spLocks noGrp="1" noRot="1" noChangeArrowheads="1"/>
          </p:cNvSpPr>
          <p:nvPr>
            <p:ph type="body" idx="1"/>
          </p:nvPr>
        </p:nvSpPr>
        <p:spPr>
          <a:xfrm>
            <a:off x="3886200" y="1371600"/>
            <a:ext cx="4959350" cy="5181600"/>
          </a:xfrm>
        </p:spPr>
        <p:txBody>
          <a:bodyPr/>
          <a:lstStyle/>
          <a:p>
            <a:pPr>
              <a:lnSpc>
                <a:spcPct val="90000"/>
              </a:lnSpc>
            </a:pPr>
            <a:r>
              <a:rPr lang="en-US"/>
              <a:t>Sir Gawain:</a:t>
            </a:r>
          </a:p>
          <a:p>
            <a:pPr lvl="1">
              <a:lnSpc>
                <a:spcPct val="90000"/>
              </a:lnSpc>
            </a:pPr>
            <a:r>
              <a:rPr lang="en-US"/>
              <a:t>Arthur’s nephew and one of the most loyal, brave knights</a:t>
            </a:r>
          </a:p>
          <a:p>
            <a:pPr lvl="1">
              <a:lnSpc>
                <a:spcPct val="90000"/>
              </a:lnSpc>
            </a:pPr>
            <a:r>
              <a:rPr lang="en-US"/>
              <a:t>Follows the chivalrous code (humility, piety, integrity, loyalty, honesty)</a:t>
            </a:r>
          </a:p>
          <a:p>
            <a:pPr lvl="1">
              <a:lnSpc>
                <a:spcPct val="90000"/>
              </a:lnSpc>
            </a:pPr>
            <a:r>
              <a:rPr lang="en-US"/>
              <a:t> Courtly lover</a:t>
            </a:r>
          </a:p>
          <a:p>
            <a:pPr lvl="1">
              <a:lnSpc>
                <a:spcPct val="90000"/>
              </a:lnSpc>
            </a:pPr>
            <a:r>
              <a:rPr lang="en-US"/>
              <a:t>One flaw: loves his life so much that he will lie to protect it (obviously breaking the code)</a:t>
            </a:r>
          </a:p>
          <a:p>
            <a:pPr>
              <a:lnSpc>
                <a:spcPct val="90000"/>
              </a:lnSpc>
            </a:pPr>
            <a:endParaRPr lang="en-US"/>
          </a:p>
        </p:txBody>
      </p:sp>
      <p:pic>
        <p:nvPicPr>
          <p:cNvPr id="15364" name="Picture 4" descr="axes green knight"/>
          <p:cNvPicPr>
            <a:picLocks noChangeAspect="1" noChangeArrowheads="1"/>
          </p:cNvPicPr>
          <p:nvPr/>
        </p:nvPicPr>
        <p:blipFill>
          <a:blip r:embed="rId2" cstate="print"/>
          <a:srcRect/>
          <a:stretch>
            <a:fillRect/>
          </a:stretch>
        </p:blipFill>
        <p:spPr bwMode="auto">
          <a:xfrm>
            <a:off x="304800" y="1447800"/>
            <a:ext cx="3527425" cy="5105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Main Characters…</a:t>
            </a:r>
          </a:p>
        </p:txBody>
      </p:sp>
      <p:sp>
        <p:nvSpPr>
          <p:cNvPr id="14339" name="Rectangle 3"/>
          <p:cNvSpPr>
            <a:spLocks noGrp="1" noRot="1" noChangeArrowheads="1"/>
          </p:cNvSpPr>
          <p:nvPr>
            <p:ph type="body" idx="1"/>
          </p:nvPr>
        </p:nvSpPr>
        <p:spPr>
          <a:xfrm>
            <a:off x="228600" y="1676400"/>
            <a:ext cx="4572000" cy="5181600"/>
          </a:xfrm>
        </p:spPr>
        <p:txBody>
          <a:bodyPr/>
          <a:lstStyle/>
          <a:p>
            <a:pPr>
              <a:lnSpc>
                <a:spcPct val="90000"/>
              </a:lnSpc>
            </a:pPr>
            <a:r>
              <a:rPr lang="en-US" sz="2800"/>
              <a:t>The Green Knight:</a:t>
            </a:r>
          </a:p>
          <a:p>
            <a:pPr lvl="1">
              <a:lnSpc>
                <a:spcPct val="90000"/>
              </a:lnSpc>
            </a:pPr>
            <a:r>
              <a:rPr lang="en-US" sz="2400"/>
              <a:t>Yes…he is a green man.</a:t>
            </a:r>
          </a:p>
          <a:p>
            <a:pPr lvl="1">
              <a:lnSpc>
                <a:spcPct val="90000"/>
              </a:lnSpc>
            </a:pPr>
            <a:r>
              <a:rPr lang="en-US" sz="2400"/>
              <a:t>Huge guy with big muscles/carries a huge axe</a:t>
            </a:r>
          </a:p>
          <a:p>
            <a:pPr lvl="1">
              <a:lnSpc>
                <a:spcPct val="90000"/>
              </a:lnSpc>
            </a:pPr>
            <a:r>
              <a:rPr lang="en-US" sz="2400"/>
              <a:t>Says he comes in friendship but proposes that someone step forward to play the “beheading game.”</a:t>
            </a:r>
          </a:p>
          <a:p>
            <a:pPr lvl="1">
              <a:lnSpc>
                <a:spcPct val="90000"/>
              </a:lnSpc>
            </a:pPr>
            <a:r>
              <a:rPr lang="en-US" sz="2400"/>
              <a:t>Expects the knights to be courageous and step forward to play.</a:t>
            </a:r>
          </a:p>
          <a:p>
            <a:pPr lvl="1">
              <a:lnSpc>
                <a:spcPct val="90000"/>
              </a:lnSpc>
              <a:buFont typeface="Wingdings" pitchFamily="2" charset="2"/>
              <a:buNone/>
            </a:pPr>
            <a:r>
              <a:rPr lang="en-US" sz="2400"/>
              <a:t> </a:t>
            </a:r>
          </a:p>
          <a:p>
            <a:pPr lvl="1">
              <a:lnSpc>
                <a:spcPct val="90000"/>
              </a:lnSpc>
            </a:pPr>
            <a:endParaRPr lang="en-US" sz="2400"/>
          </a:p>
        </p:txBody>
      </p:sp>
      <p:pic>
        <p:nvPicPr>
          <p:cNvPr id="14340" name="Picture 4" descr="green_knight_"/>
          <p:cNvPicPr>
            <a:picLocks noChangeAspect="1" noChangeArrowheads="1"/>
          </p:cNvPicPr>
          <p:nvPr/>
        </p:nvPicPr>
        <p:blipFill>
          <a:blip r:embed="rId2" cstate="print"/>
          <a:srcRect/>
          <a:stretch>
            <a:fillRect/>
          </a:stretch>
        </p:blipFill>
        <p:spPr bwMode="auto">
          <a:xfrm>
            <a:off x="5054600" y="1371600"/>
            <a:ext cx="3471863" cy="523875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t>Other Characters…</a:t>
            </a:r>
          </a:p>
        </p:txBody>
      </p:sp>
      <p:sp>
        <p:nvSpPr>
          <p:cNvPr id="16387" name="Rectangle 3"/>
          <p:cNvSpPr>
            <a:spLocks noGrp="1" noRot="1" noChangeArrowheads="1"/>
          </p:cNvSpPr>
          <p:nvPr>
            <p:ph type="body" idx="1"/>
          </p:nvPr>
        </p:nvSpPr>
        <p:spPr>
          <a:xfrm>
            <a:off x="838200" y="2743200"/>
            <a:ext cx="8007350" cy="2514600"/>
          </a:xfrm>
        </p:spPr>
        <p:txBody>
          <a:bodyPr/>
          <a:lstStyle/>
          <a:p>
            <a:r>
              <a:rPr lang="en-US" sz="2800"/>
              <a:t>Lord and Lady of the castle where Gawain stays for Christmas (The lady tries to seduce Gawain every day he is there.)</a:t>
            </a:r>
          </a:p>
          <a:p>
            <a:r>
              <a:rPr lang="en-US" sz="2800"/>
              <a:t>Queen Guinevere: Arthur’s wife and queen</a:t>
            </a:r>
          </a:p>
          <a:p>
            <a:endParaRPr lang="en-US" sz="2800"/>
          </a:p>
        </p:txBody>
      </p:sp>
      <p:pic>
        <p:nvPicPr>
          <p:cNvPr id="16388" name="Picture 4" descr="queen crown"/>
          <p:cNvPicPr>
            <a:picLocks noChangeAspect="1" noChangeArrowheads="1"/>
          </p:cNvPicPr>
          <p:nvPr/>
        </p:nvPicPr>
        <p:blipFill>
          <a:blip r:embed="rId2" cstate="print"/>
          <a:srcRect/>
          <a:stretch>
            <a:fillRect/>
          </a:stretch>
        </p:blipFill>
        <p:spPr bwMode="auto">
          <a:xfrm>
            <a:off x="6553200" y="304800"/>
            <a:ext cx="2362200" cy="2362200"/>
          </a:xfrm>
          <a:prstGeom prst="rect">
            <a:avLst/>
          </a:prstGeom>
          <a:noFill/>
        </p:spPr>
      </p:pic>
      <p:pic>
        <p:nvPicPr>
          <p:cNvPr id="16389" name="Picture 5" descr="castle"/>
          <p:cNvPicPr>
            <a:picLocks noChangeAspect="1" noChangeArrowheads="1"/>
          </p:cNvPicPr>
          <p:nvPr/>
        </p:nvPicPr>
        <p:blipFill>
          <a:blip r:embed="rId3" cstate="print"/>
          <a:srcRect/>
          <a:stretch>
            <a:fillRect/>
          </a:stretch>
        </p:blipFill>
        <p:spPr bwMode="auto">
          <a:xfrm>
            <a:off x="3124200" y="4724400"/>
            <a:ext cx="2705100" cy="201453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Symbolism: Green</a:t>
            </a:r>
          </a:p>
        </p:txBody>
      </p:sp>
      <p:sp>
        <p:nvSpPr>
          <p:cNvPr id="10243"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altLang="en-US" sz="2600" smtClean="0"/>
              <a:t>In English folklore and literature, Green has traditionally been used to symbolize nature and its embodied attributes, namely those of fertility and rebirth. </a:t>
            </a:r>
          </a:p>
          <a:p>
            <a:pPr eaLnBrk="1" hangingPunct="1">
              <a:lnSpc>
                <a:spcPct val="90000"/>
              </a:lnSpc>
            </a:pPr>
            <a:r>
              <a:rPr lang="en-US" altLang="en-US" sz="2600" smtClean="0"/>
              <a:t>Stories of the medieval period further portray it as representing love and the base, natural desires of man (lust).</a:t>
            </a:r>
          </a:p>
          <a:p>
            <a:pPr eaLnBrk="1" hangingPunct="1">
              <a:lnSpc>
                <a:spcPct val="90000"/>
              </a:lnSpc>
            </a:pPr>
            <a:r>
              <a:rPr lang="en-US" altLang="en-US" sz="2600" smtClean="0"/>
              <a:t>Green is also known to have signified witchcraft, devilry and evil for its association with faeries and spirits of early English folklore. </a:t>
            </a:r>
          </a:p>
          <a:p>
            <a:pPr eaLnBrk="1" hangingPunct="1">
              <a:lnSpc>
                <a:spcPct val="90000"/>
              </a:lnSpc>
            </a:pPr>
            <a:r>
              <a:rPr lang="en-US" altLang="en-US" sz="2600" smtClean="0"/>
              <a:t>It also had an association with decay and toxicity. </a:t>
            </a:r>
          </a:p>
          <a:p>
            <a:pPr eaLnBrk="1" hangingPunct="1">
              <a:lnSpc>
                <a:spcPct val="90000"/>
              </a:lnSpc>
              <a:buFontTx/>
              <a:buNone/>
            </a:pPr>
            <a:endParaRPr lang="en-US" altLang="en-US" sz="2600" smtClean="0"/>
          </a:p>
          <a:p>
            <a:pPr eaLnBrk="1" hangingPunct="1">
              <a:lnSpc>
                <a:spcPct val="90000"/>
              </a:lnSpc>
              <a:buFontTx/>
              <a:buNone/>
            </a:pPr>
            <a:endParaRPr lang="en-US" altLang="en-US" sz="2600" smtClean="0"/>
          </a:p>
          <a:p>
            <a:pPr eaLnBrk="1" hangingPunct="1">
              <a:lnSpc>
                <a:spcPct val="90000"/>
              </a:lnSpc>
            </a:pPr>
            <a:endParaRPr lang="en-US" altLang="en-US" sz="2400" smtClean="0"/>
          </a:p>
        </p:txBody>
      </p:sp>
    </p:spTree>
    <p:extLst>
      <p:ext uri="{BB962C8B-B14F-4D97-AF65-F5344CB8AC3E}">
        <p14:creationId xmlns:p14="http://schemas.microsoft.com/office/powerpoint/2010/main" val="1916297006"/>
      </p:ext>
    </p:extLst>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417</TotalTime>
  <Words>1056</Words>
  <Application>Microsoft Office PowerPoint</Application>
  <PresentationFormat>On-screen Show (4:3)</PresentationFormat>
  <Paragraphs>81</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Wingdings</vt:lpstr>
      <vt:lpstr>Glass Layers</vt:lpstr>
      <vt:lpstr>Sir Gawain and the Green Knight</vt:lpstr>
      <vt:lpstr>So what kind of story is this?</vt:lpstr>
      <vt:lpstr>Medieval Romance </vt:lpstr>
      <vt:lpstr>PowerPoint Presentation</vt:lpstr>
      <vt:lpstr>Main Characters…</vt:lpstr>
      <vt:lpstr>Main Characters…</vt:lpstr>
      <vt:lpstr>Main Characters…</vt:lpstr>
      <vt:lpstr>Other Characters…</vt:lpstr>
      <vt:lpstr>Symbolism: Green</vt:lpstr>
      <vt:lpstr>Symbolism: the Girdle</vt:lpstr>
      <vt:lpstr>Major theme…</vt:lpstr>
      <vt:lpstr>Themes</vt:lpstr>
      <vt:lpstr>PowerPoint Presentation</vt:lpstr>
      <vt:lpstr>Feudal Pyramid</vt:lpstr>
      <vt:lpstr>Major Theme…</vt:lpstr>
      <vt:lpstr>Major Theme…</vt:lpstr>
      <vt:lpstr>Setting up the story…</vt:lpstr>
      <vt:lpstr>Setting up the story…</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Gawain and the Green Knight</dc:title>
  <dc:creator>William Smitherman</dc:creator>
  <cp:lastModifiedBy>Pelotte, Lettice</cp:lastModifiedBy>
  <cp:revision>13</cp:revision>
  <dcterms:created xsi:type="dcterms:W3CDTF">2008-11-15T03:26:15Z</dcterms:created>
  <dcterms:modified xsi:type="dcterms:W3CDTF">2016-10-18T18:45:08Z</dcterms:modified>
</cp:coreProperties>
</file>