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2" r:id="rId5"/>
    <p:sldId id="263" r:id="rId6"/>
    <p:sldId id="265" r:id="rId7"/>
    <p:sldId id="264" r:id="rId8"/>
    <p:sldId id="259" r:id="rId9"/>
    <p:sldId id="266" r:id="rId10"/>
    <p:sldId id="260" r:id="rId11"/>
    <p:sldId id="261" r:id="rId12"/>
    <p:sldId id="268" r:id="rId13"/>
    <p:sldId id="271" r:id="rId14"/>
    <p:sldId id="269" r:id="rId15"/>
    <p:sldId id="270" r:id="rId16"/>
    <p:sldId id="267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71" autoAdjust="0"/>
  </p:normalViewPr>
  <p:slideViewPr>
    <p:cSldViewPr>
      <p:cViewPr varScale="1">
        <p:scale>
          <a:sx n="67" d="100"/>
          <a:sy n="67" d="100"/>
        </p:scale>
        <p:origin x="117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36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FA0-1DF0-42D9-81BF-E580BD5B8069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0A51-8201-44A3-AFAF-F51AEFD8E4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FA0-1DF0-42D9-81BF-E580BD5B8069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0A51-8201-44A3-AFAF-F51AEFD8E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FA0-1DF0-42D9-81BF-E580BD5B8069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0A51-8201-44A3-AFAF-F51AEFD8E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FA0-1DF0-42D9-81BF-E580BD5B8069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0A51-8201-44A3-AFAF-F51AEFD8E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FA0-1DF0-42D9-81BF-E580BD5B8069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0A51-8201-44A3-AFAF-F51AEFD8E4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FA0-1DF0-42D9-81BF-E580BD5B8069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0A51-8201-44A3-AFAF-F51AEFD8E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FA0-1DF0-42D9-81BF-E580BD5B8069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0A51-8201-44A3-AFAF-F51AEFD8E40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FA0-1DF0-42D9-81BF-E580BD5B8069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0A51-8201-44A3-AFAF-F51AEFD8E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FA0-1DF0-42D9-81BF-E580BD5B8069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0A51-8201-44A3-AFAF-F51AEFD8E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FA0-1DF0-42D9-81BF-E580BD5B8069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0A51-8201-44A3-AFAF-F51AEFD8E40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64FA0-1DF0-42D9-81BF-E580BD5B8069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70A51-8201-44A3-AFAF-F51AEFD8E4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45F64FA0-1DF0-42D9-81BF-E580BD5B8069}" type="datetimeFigureOut">
              <a:rPr lang="en-US" smtClean="0"/>
              <a:pPr/>
              <a:t>2/26/2018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70C70A51-8201-44A3-AFAF-F51AEFD8E40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Spicing Up Your </a:t>
            </a:r>
            <a:br>
              <a:rPr lang="en-US" sz="5400" dirty="0" smtClean="0"/>
            </a:br>
            <a:r>
              <a:rPr lang="en-US" sz="5400" dirty="0" smtClean="0"/>
              <a:t>Sentence Fluency Part II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181600"/>
            <a:ext cx="7924800" cy="990600"/>
          </a:xfrm>
        </p:spPr>
        <p:txBody>
          <a:bodyPr/>
          <a:lstStyle/>
          <a:p>
            <a:pPr algn="ctr"/>
            <a:r>
              <a:rPr lang="en-US" dirty="0" smtClean="0"/>
              <a:t>Using a variety of sentences to add spice and flavor to your writing.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43" b="97428" l="600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4382" y="3352800"/>
            <a:ext cx="1367635" cy="212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981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0"/>
            <a:ext cx="8077200" cy="160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Main dish continued: Complex Sentences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382000" cy="4114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“</a:t>
            </a:r>
            <a:r>
              <a:rPr lang="en-US" dirty="0"/>
              <a:t>A </a:t>
            </a:r>
            <a:r>
              <a:rPr lang="en-US" b="1" dirty="0"/>
              <a:t>complex sentence</a:t>
            </a:r>
            <a:r>
              <a:rPr lang="en-US" dirty="0"/>
              <a:t> is made up of an independent clause and one or more </a:t>
            </a:r>
            <a:r>
              <a:rPr lang="en-US" b="1" dirty="0"/>
              <a:t>dependent </a:t>
            </a:r>
            <a:r>
              <a:rPr lang="en-US" b="1" dirty="0" smtClean="0"/>
              <a:t>clauses (phrase starter)</a:t>
            </a:r>
            <a:r>
              <a:rPr lang="en-US" dirty="0" smtClean="0"/>
              <a:t> </a:t>
            </a:r>
            <a:r>
              <a:rPr lang="en-US" dirty="0"/>
              <a:t>connected to it. A dependent clause is similar to an independent clause, or complete sentence, but it lacks one of the elements that would make it a complete sentence. 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Examples of </a:t>
            </a:r>
            <a:r>
              <a:rPr lang="en-US" b="1" dirty="0"/>
              <a:t>dependent </a:t>
            </a:r>
            <a:r>
              <a:rPr lang="en-US" b="1" dirty="0" smtClean="0"/>
              <a:t>clauses </a:t>
            </a:r>
            <a:r>
              <a:rPr lang="en-US" dirty="0" smtClean="0"/>
              <a:t> </a:t>
            </a:r>
            <a:r>
              <a:rPr lang="en-US" dirty="0"/>
              <a:t>include the following:</a:t>
            </a:r>
          </a:p>
          <a:p>
            <a:pPr marL="860425" lvl="0" indent="-273050"/>
            <a:r>
              <a:rPr lang="en-US" i="1" dirty="0"/>
              <a:t>because </a:t>
            </a:r>
            <a:r>
              <a:rPr lang="en-US" dirty="0"/>
              <a:t>Mary and Samantha arrived at the bus station before noon</a:t>
            </a:r>
          </a:p>
          <a:p>
            <a:pPr marL="860425" lvl="0" indent="-273050"/>
            <a:r>
              <a:rPr lang="en-US" i="1" dirty="0"/>
              <a:t>while</a:t>
            </a:r>
            <a:r>
              <a:rPr lang="en-US" dirty="0"/>
              <a:t> he waited at the train station</a:t>
            </a:r>
          </a:p>
          <a:p>
            <a:pPr marL="860425" lvl="0" indent="-273050"/>
            <a:r>
              <a:rPr lang="en-US" i="1" dirty="0"/>
              <a:t>after </a:t>
            </a:r>
            <a:r>
              <a:rPr lang="en-US" dirty="0"/>
              <a:t>they left on the </a:t>
            </a:r>
            <a:r>
              <a:rPr lang="en-US" dirty="0" smtClean="0"/>
              <a:t>bus</a:t>
            </a:r>
          </a:p>
          <a:p>
            <a:pPr marL="587375" lv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Dependent </a:t>
            </a:r>
            <a:r>
              <a:rPr lang="en-US" dirty="0"/>
              <a:t>clauses such as those above </a:t>
            </a:r>
            <a:r>
              <a:rPr lang="en-US" b="1" dirty="0"/>
              <a:t>cannot</a:t>
            </a:r>
            <a:r>
              <a:rPr lang="en-US" dirty="0"/>
              <a:t> stand alone as a sentence, but they can be added to an independent clause to form a complex sentence</a:t>
            </a:r>
            <a:r>
              <a:rPr lang="en-US" dirty="0" smtClean="0"/>
              <a:t>.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>
              <a:buNone/>
            </a:pPr>
            <a:endParaRPr lang="en-US" b="1" dirty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43" b="97428" l="600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419600"/>
            <a:ext cx="838200" cy="13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648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8229600" cy="1600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List of subordinate conjunctions (phrase starters)—can be sung to the tune of Old MacDonald!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en-US" dirty="0"/>
              <a:t>As</a:t>
            </a:r>
          </a:p>
          <a:p>
            <a:pPr algn="ctr"/>
            <a:r>
              <a:rPr lang="en-US" dirty="0"/>
              <a:t>If</a:t>
            </a:r>
          </a:p>
          <a:p>
            <a:pPr algn="ctr"/>
            <a:r>
              <a:rPr lang="en-US" dirty="0"/>
              <a:t>When</a:t>
            </a:r>
          </a:p>
          <a:p>
            <a:pPr algn="ctr"/>
            <a:r>
              <a:rPr lang="en-US" dirty="0"/>
              <a:t>Even though</a:t>
            </a:r>
          </a:p>
          <a:p>
            <a:pPr algn="ctr"/>
            <a:r>
              <a:rPr lang="en-US" dirty="0"/>
              <a:t>Though</a:t>
            </a:r>
          </a:p>
          <a:p>
            <a:pPr algn="ctr"/>
            <a:r>
              <a:rPr lang="en-US" dirty="0"/>
              <a:t>Before</a:t>
            </a:r>
          </a:p>
          <a:p>
            <a:pPr algn="ctr"/>
            <a:r>
              <a:rPr lang="en-US" dirty="0"/>
              <a:t>After</a:t>
            </a:r>
          </a:p>
          <a:p>
            <a:pPr algn="ctr"/>
            <a:r>
              <a:rPr lang="en-US" dirty="0"/>
              <a:t>Despite</a:t>
            </a:r>
          </a:p>
          <a:p>
            <a:pPr algn="ctr"/>
            <a:r>
              <a:rPr lang="en-US" dirty="0"/>
              <a:t>Because</a:t>
            </a:r>
          </a:p>
          <a:p>
            <a:pPr algn="ctr"/>
            <a:r>
              <a:rPr lang="en-US" dirty="0"/>
              <a:t>Whenever</a:t>
            </a:r>
          </a:p>
          <a:p>
            <a:pPr algn="ctr"/>
            <a:r>
              <a:rPr lang="en-US" dirty="0"/>
              <a:t>During</a:t>
            </a:r>
          </a:p>
          <a:p>
            <a:pPr algn="ctr"/>
            <a:r>
              <a:rPr lang="en-US" dirty="0"/>
              <a:t>Whether</a:t>
            </a:r>
          </a:p>
          <a:p>
            <a:pPr algn="ctr"/>
            <a:r>
              <a:rPr lang="en-US" dirty="0"/>
              <a:t>In order to</a:t>
            </a:r>
          </a:p>
          <a:p>
            <a:pPr algn="ctr"/>
            <a:r>
              <a:rPr lang="en-US" dirty="0"/>
              <a:t>Since</a:t>
            </a:r>
          </a:p>
          <a:p>
            <a:pPr algn="ctr"/>
            <a:r>
              <a:rPr lang="en-US" dirty="0"/>
              <a:t>Until</a:t>
            </a:r>
          </a:p>
        </p:txBody>
      </p:sp>
    </p:spTree>
    <p:extLst>
      <p:ext uri="{BB962C8B-B14F-4D97-AF65-F5344CB8AC3E}">
        <p14:creationId xmlns:p14="http://schemas.microsoft.com/office/powerpoint/2010/main" val="213306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complex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8229600" cy="39624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i="1" dirty="0"/>
              <a:t>Because</a:t>
            </a:r>
            <a:r>
              <a:rPr lang="en-US" dirty="0"/>
              <a:t> Mary and Samantha arrived at the bus station before noon</a:t>
            </a:r>
            <a:r>
              <a:rPr lang="en-US" b="1" u="sng" dirty="0">
                <a:solidFill>
                  <a:srgbClr val="FF0000"/>
                </a:solidFill>
              </a:rPr>
              <a:t>,</a:t>
            </a:r>
            <a:r>
              <a:rPr lang="en-US" dirty="0"/>
              <a:t> I did not see them at the station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i="1" dirty="0"/>
              <a:t>While</a:t>
            </a:r>
            <a:r>
              <a:rPr lang="en-US" dirty="0"/>
              <a:t> he waited at the train station</a:t>
            </a:r>
            <a:r>
              <a:rPr lang="en-US" b="1" u="sng" dirty="0">
                <a:solidFill>
                  <a:srgbClr val="FF0000"/>
                </a:solidFill>
              </a:rPr>
              <a:t>,</a:t>
            </a:r>
            <a:r>
              <a:rPr lang="en-US" dirty="0"/>
              <a:t> Joe realized that the train was late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i="1" dirty="0"/>
              <a:t>After</a:t>
            </a:r>
            <a:r>
              <a:rPr lang="en-US" dirty="0"/>
              <a:t> they left on the bus</a:t>
            </a:r>
            <a:r>
              <a:rPr lang="en-US" b="1" u="sng" dirty="0">
                <a:solidFill>
                  <a:srgbClr val="FF0000"/>
                </a:solidFill>
              </a:rPr>
              <a:t>, </a:t>
            </a:r>
            <a:r>
              <a:rPr lang="en-US" dirty="0"/>
              <a:t>Mary and Samantha realized that Joe was waiting at the train station</a:t>
            </a:r>
            <a:r>
              <a:rPr lang="en-US" dirty="0" smtClean="0"/>
              <a:t>.</a:t>
            </a:r>
          </a:p>
          <a:p>
            <a:pPr lvl="0"/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Tip</a:t>
            </a:r>
            <a:r>
              <a:rPr lang="en-US" dirty="0"/>
              <a:t>: When the independent clause comes first, a comma should </a:t>
            </a:r>
            <a:r>
              <a:rPr lang="en-US" b="1" dirty="0"/>
              <a:t>not</a:t>
            </a:r>
            <a:r>
              <a:rPr lang="en-US" dirty="0"/>
              <a:t> be used to separate the two clauses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I did not see them at the station </a:t>
            </a:r>
            <a:r>
              <a:rPr lang="en-US" i="1" dirty="0"/>
              <a:t>because</a:t>
            </a:r>
            <a:r>
              <a:rPr lang="en-US" dirty="0"/>
              <a:t> Mary and Samantha arrived at the bus station before noon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Joe realized that the train was late </a:t>
            </a:r>
            <a:r>
              <a:rPr lang="en-US" i="1" dirty="0"/>
              <a:t>while</a:t>
            </a:r>
            <a:r>
              <a:rPr lang="en-US" dirty="0"/>
              <a:t> he waited at the train station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lvl="0"/>
            <a:r>
              <a:rPr lang="en-US" dirty="0"/>
              <a:t>Mary and Samantha realized that Joe was waiting at the train station </a:t>
            </a:r>
            <a:r>
              <a:rPr lang="en-US" i="1" dirty="0"/>
              <a:t>after </a:t>
            </a:r>
            <a:r>
              <a:rPr lang="en-US" dirty="0"/>
              <a:t>they left on the bus.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90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practice writing three complex sentences.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38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Dessert: Compound-Complex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Compound-Complex Sentences</a:t>
            </a:r>
            <a:r>
              <a:rPr lang="en-US" dirty="0"/>
              <a:t> contain </a:t>
            </a:r>
            <a:r>
              <a:rPr lang="en-US" i="1" dirty="0"/>
              <a:t>two or more </a:t>
            </a:r>
            <a:r>
              <a:rPr lang="en-US" b="1" dirty="0"/>
              <a:t>independent clauses </a:t>
            </a:r>
            <a:r>
              <a:rPr lang="en-US" dirty="0"/>
              <a:t>and </a:t>
            </a:r>
            <a:r>
              <a:rPr lang="en-US" i="1" dirty="0"/>
              <a:t>one or more</a:t>
            </a:r>
            <a:r>
              <a:rPr lang="en-US" dirty="0"/>
              <a:t> </a:t>
            </a:r>
            <a:r>
              <a:rPr lang="en-US" b="1" dirty="0"/>
              <a:t>dependent clauses</a:t>
            </a:r>
            <a:r>
              <a:rPr lang="en-US" dirty="0" smtClean="0"/>
              <a:t>. These sentences combine the qualities of </a:t>
            </a:r>
            <a:r>
              <a:rPr lang="en-US" i="1" dirty="0" smtClean="0"/>
              <a:t>both</a:t>
            </a:r>
            <a:r>
              <a:rPr lang="en-US" dirty="0" smtClean="0"/>
              <a:t> compound and complex sentences.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compound-complex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/>
              <a:t>While I was placing my order</a:t>
            </a:r>
            <a:r>
              <a:rPr lang="en-US" dirty="0"/>
              <a:t>, </a:t>
            </a:r>
            <a:r>
              <a:rPr lang="en-US" i="1" dirty="0"/>
              <a:t>every table in the café filled up,</a:t>
            </a:r>
            <a:r>
              <a:rPr lang="en-US" dirty="0"/>
              <a:t> </a:t>
            </a:r>
            <a:r>
              <a:rPr lang="en-US" b="1" dirty="0"/>
              <a:t>and</a:t>
            </a:r>
            <a:r>
              <a:rPr lang="en-US" dirty="0"/>
              <a:t> </a:t>
            </a:r>
            <a:r>
              <a:rPr lang="en-US" i="1" dirty="0"/>
              <a:t>I was forced to eat my sandwich</a:t>
            </a:r>
            <a:r>
              <a:rPr lang="en-US" dirty="0"/>
              <a:t> </a:t>
            </a:r>
            <a:r>
              <a:rPr lang="en-US" u="sng" dirty="0"/>
              <a:t>while standing against the wall.</a:t>
            </a:r>
            <a:r>
              <a:rPr lang="en-US" dirty="0"/>
              <a:t>  </a:t>
            </a:r>
            <a:endParaRPr lang="en-US" dirty="0" smtClean="0"/>
          </a:p>
          <a:p>
            <a:endParaRPr lang="en-US" dirty="0"/>
          </a:p>
          <a:p>
            <a:r>
              <a:rPr lang="en-US" b="1" dirty="0"/>
              <a:t>My father and I went to the movie</a:t>
            </a:r>
            <a:r>
              <a:rPr lang="en-US" dirty="0"/>
              <a:t> </a:t>
            </a:r>
            <a:r>
              <a:rPr lang="en-US" u="sng" dirty="0"/>
              <a:t>that I had been wanting to see</a:t>
            </a:r>
            <a:r>
              <a:rPr lang="en-US" dirty="0"/>
              <a:t>, </a:t>
            </a:r>
            <a:r>
              <a:rPr lang="en-US" b="1" dirty="0"/>
              <a:t>and</a:t>
            </a:r>
            <a:r>
              <a:rPr lang="en-US" i="1" dirty="0"/>
              <a:t> then we went</a:t>
            </a:r>
            <a:r>
              <a:rPr lang="en-US" dirty="0"/>
              <a:t> to the restaurant near the theater </a:t>
            </a:r>
            <a:r>
              <a:rPr lang="en-US" u="sng" dirty="0"/>
              <a:t>where we met up with my cousins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u="sng" dirty="0"/>
              <a:t>Before you leave for school</a:t>
            </a:r>
            <a:r>
              <a:rPr lang="en-US" dirty="0" smtClean="0"/>
              <a:t>, </a:t>
            </a:r>
            <a:r>
              <a:rPr lang="en-US" i="1" dirty="0" smtClean="0"/>
              <a:t>which is open today</a:t>
            </a:r>
            <a:r>
              <a:rPr lang="en-US" dirty="0" smtClean="0"/>
              <a:t>, </a:t>
            </a:r>
            <a:r>
              <a:rPr lang="en-US" dirty="0"/>
              <a:t>you need to make sure you take </a:t>
            </a:r>
            <a:r>
              <a:rPr lang="en-US" dirty="0" smtClean="0"/>
              <a:t>your lunch, </a:t>
            </a:r>
            <a:r>
              <a:rPr lang="en-US" b="1" dirty="0" smtClean="0"/>
              <a:t>but</a:t>
            </a:r>
            <a:r>
              <a:rPr lang="en-US" dirty="0" smtClean="0"/>
              <a:t> </a:t>
            </a:r>
            <a:r>
              <a:rPr lang="en-US" i="1" dirty="0" smtClean="0"/>
              <a:t>please don’t take </a:t>
            </a:r>
            <a:r>
              <a:rPr lang="en-US" dirty="0" smtClean="0"/>
              <a:t>the cupcakes </a:t>
            </a:r>
            <a:r>
              <a:rPr lang="en-US" u="sng" dirty="0" smtClean="0"/>
              <a:t>which </a:t>
            </a:r>
            <a:r>
              <a:rPr lang="en-US" u="sng" dirty="0"/>
              <a:t>I </a:t>
            </a:r>
            <a:r>
              <a:rPr lang="en-US" u="sng" dirty="0" smtClean="0"/>
              <a:t>left </a:t>
            </a:r>
            <a:r>
              <a:rPr lang="en-US" u="sng" dirty="0"/>
              <a:t>on the counter next to the microwave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69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practice writing three compound-complex sentences. 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b="1" dirty="0" smtClean="0"/>
              <a:t>Tip: </a:t>
            </a:r>
            <a:r>
              <a:rPr lang="en-US" dirty="0" smtClean="0"/>
              <a:t>You can try combining some of your complex and compound sentences together to make compound-complex sentences)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52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Reflection and Goal setting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type of sentence do you feel most confident in writing? Explain.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Which type of sentence do you want to practice and learn how to incorporate in your writing? How will you achieve this goal?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452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sentence fluency?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“The varying of the rhythm and flow of language, including the length of sentences and the transitions between sentences, to create writing that is pleasing and natural to the ear</a:t>
            </a:r>
            <a:r>
              <a:rPr lang="en-US" sz="3200" dirty="0" smtClean="0"/>
              <a:t>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1614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200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Let’s improve our sentence fluency!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Objectives: </a:t>
            </a:r>
          </a:p>
          <a:p>
            <a:r>
              <a:rPr lang="en-US" sz="3600" dirty="0" smtClean="0"/>
              <a:t>1. Learn how to write a variety of sentences including:.</a:t>
            </a:r>
          </a:p>
          <a:p>
            <a:r>
              <a:rPr lang="en-US" sz="1800" dirty="0" smtClean="0"/>
              <a:t>Simple</a:t>
            </a:r>
          </a:p>
          <a:p>
            <a:r>
              <a:rPr lang="en-US" sz="1800" dirty="0" smtClean="0"/>
              <a:t>Compound</a:t>
            </a:r>
          </a:p>
          <a:p>
            <a:r>
              <a:rPr lang="en-US" sz="1800" dirty="0" smtClean="0"/>
              <a:t>Complex</a:t>
            </a:r>
          </a:p>
          <a:p>
            <a:r>
              <a:rPr lang="en-US" sz="1800" dirty="0" smtClean="0"/>
              <a:t>Compound/Complex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389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200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Appetizers: Simple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572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A </a:t>
            </a:r>
            <a:r>
              <a:rPr lang="en-US" b="1" dirty="0" smtClean="0"/>
              <a:t>simple </a:t>
            </a:r>
            <a:r>
              <a:rPr lang="en-US" b="1" dirty="0"/>
              <a:t>sentence</a:t>
            </a:r>
            <a:r>
              <a:rPr lang="en-US" dirty="0"/>
              <a:t> has the most basic elements that make it a sentence: a subject, a verb, and a completed thought. Examples of </a:t>
            </a:r>
            <a:r>
              <a:rPr lang="en-US" b="1" dirty="0"/>
              <a:t>simple sentences</a:t>
            </a:r>
            <a:r>
              <a:rPr lang="en-US" dirty="0"/>
              <a:t> include the following</a:t>
            </a:r>
            <a:r>
              <a:rPr lang="en-US" dirty="0" smtClean="0"/>
              <a:t>:</a:t>
            </a:r>
          </a:p>
          <a:p>
            <a:pPr lvl="0"/>
            <a:r>
              <a:rPr lang="en-US" dirty="0"/>
              <a:t>Joe waited for the train.</a:t>
            </a:r>
            <a:br>
              <a:rPr lang="en-US" dirty="0"/>
            </a:br>
            <a:r>
              <a:rPr lang="en-US" dirty="0"/>
              <a:t>"Joe" = subject, "waited" = verb</a:t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The train was late.</a:t>
            </a:r>
            <a:br>
              <a:rPr lang="en-US" dirty="0"/>
            </a:br>
            <a:r>
              <a:rPr lang="en-US" dirty="0"/>
              <a:t>"The train" = subject, "was" = verb</a:t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Mary and Samantha took the bus.</a:t>
            </a:r>
            <a:br>
              <a:rPr lang="en-US" dirty="0"/>
            </a:br>
            <a:r>
              <a:rPr lang="en-US" dirty="0"/>
              <a:t>"Mary and Samantha" = compound subject, "took" = verb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30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6200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More simple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04800"/>
            <a:ext cx="7543800" cy="4724400"/>
          </a:xfrm>
        </p:spPr>
        <p:txBody>
          <a:bodyPr/>
          <a:lstStyle/>
          <a:p>
            <a:r>
              <a:rPr lang="en-US" dirty="0" smtClean="0"/>
              <a:t>A simple sentence contains a </a:t>
            </a:r>
            <a:r>
              <a:rPr lang="en-US" b="1" dirty="0" smtClean="0"/>
              <a:t>subject, verb, </a:t>
            </a:r>
            <a:r>
              <a:rPr lang="en-US" dirty="0" smtClean="0"/>
              <a:t>and is a </a:t>
            </a:r>
            <a:r>
              <a:rPr lang="en-US" b="1" dirty="0" smtClean="0"/>
              <a:t>complete thought.</a:t>
            </a:r>
          </a:p>
          <a:p>
            <a:pPr lvl="0"/>
            <a:r>
              <a:rPr lang="en-US" dirty="0"/>
              <a:t>I looked for Mary and Samantha at the bus station.</a:t>
            </a:r>
            <a:br>
              <a:rPr lang="en-US" dirty="0"/>
            </a:br>
            <a:r>
              <a:rPr lang="en-US" dirty="0"/>
              <a:t>"I" = subject, "looked" = verb</a:t>
            </a:r>
            <a:br>
              <a:rPr lang="en-US" dirty="0"/>
            </a:br>
            <a:endParaRPr lang="en-US" dirty="0"/>
          </a:p>
          <a:p>
            <a:pPr lvl="0"/>
            <a:r>
              <a:rPr lang="en-US" dirty="0"/>
              <a:t>Mary and Samantha arrived at the bus station before noon and left on the bus before I arrived.</a:t>
            </a:r>
            <a:br>
              <a:rPr lang="en-US" dirty="0"/>
            </a:br>
            <a:r>
              <a:rPr lang="en-US" dirty="0"/>
              <a:t>"Mary and Samantha" = compound subject, "arrived" and "left" = compound verb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82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part one and practice writing three simple sentences.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436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 Dish: Compound Sentences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1000"/>
            <a:ext cx="7543800" cy="4419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800" dirty="0"/>
              <a:t>A </a:t>
            </a:r>
            <a:r>
              <a:rPr lang="en-US" sz="1800" b="1" dirty="0"/>
              <a:t>compound sentence</a:t>
            </a:r>
            <a:r>
              <a:rPr lang="en-US" sz="1800" dirty="0"/>
              <a:t> refers to a sentence made up of two independent clauses (or complete sentences) connected to one another with a </a:t>
            </a:r>
            <a:r>
              <a:rPr lang="en-US" sz="1800" b="1" dirty="0"/>
              <a:t>coordinating conjunction</a:t>
            </a:r>
            <a:r>
              <a:rPr lang="en-US" sz="1800" dirty="0"/>
              <a:t>. Coordinating conjunctions are easy to remember if you think of the words "FAN BOYS":</a:t>
            </a:r>
          </a:p>
          <a:p>
            <a:pPr algn="ctr"/>
            <a:endParaRPr lang="en-US" sz="1800" dirty="0" smtClean="0"/>
          </a:p>
          <a:p>
            <a:pPr lvl="0" algn="ctr"/>
            <a:r>
              <a:rPr lang="en-US" sz="1800" b="1" dirty="0"/>
              <a:t>F</a:t>
            </a:r>
            <a:r>
              <a:rPr lang="en-US" sz="1800" dirty="0"/>
              <a:t>or</a:t>
            </a:r>
          </a:p>
          <a:p>
            <a:pPr lvl="0" algn="ctr"/>
            <a:r>
              <a:rPr lang="en-US" sz="1800" b="1" dirty="0"/>
              <a:t>A</a:t>
            </a:r>
            <a:r>
              <a:rPr lang="en-US" sz="1800" dirty="0"/>
              <a:t>nd</a:t>
            </a:r>
          </a:p>
          <a:p>
            <a:pPr lvl="0" algn="ctr"/>
            <a:r>
              <a:rPr lang="en-US" sz="1800" b="1" dirty="0"/>
              <a:t>N</a:t>
            </a:r>
            <a:r>
              <a:rPr lang="en-US" sz="1800" dirty="0"/>
              <a:t>or</a:t>
            </a:r>
          </a:p>
          <a:p>
            <a:pPr lvl="0" algn="ctr"/>
            <a:r>
              <a:rPr lang="en-US" sz="1800" b="1" dirty="0"/>
              <a:t>B</a:t>
            </a:r>
            <a:r>
              <a:rPr lang="en-US" sz="1800" dirty="0"/>
              <a:t>ut</a:t>
            </a:r>
          </a:p>
          <a:p>
            <a:pPr lvl="0" algn="ctr"/>
            <a:r>
              <a:rPr lang="en-US" sz="1800" b="1" dirty="0"/>
              <a:t>O</a:t>
            </a:r>
            <a:r>
              <a:rPr lang="en-US" sz="1800" dirty="0"/>
              <a:t>r</a:t>
            </a:r>
          </a:p>
          <a:p>
            <a:pPr lvl="0" algn="ctr"/>
            <a:r>
              <a:rPr lang="en-US" sz="1800" b="1" dirty="0"/>
              <a:t>Y</a:t>
            </a:r>
            <a:r>
              <a:rPr lang="en-US" sz="1800" dirty="0"/>
              <a:t>et</a:t>
            </a:r>
          </a:p>
          <a:p>
            <a:pPr lvl="0" algn="ctr"/>
            <a:r>
              <a:rPr lang="en-US" sz="1800" b="1" dirty="0"/>
              <a:t>S</a:t>
            </a:r>
            <a:r>
              <a:rPr lang="en-US" sz="1800" dirty="0"/>
              <a:t>o</a:t>
            </a:r>
          </a:p>
          <a:p>
            <a:pPr marL="0" indent="0" algn="ctr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7404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</a:t>
            </a:r>
            <a:r>
              <a:rPr lang="en-US" dirty="0"/>
              <a:t>c</a:t>
            </a:r>
            <a:r>
              <a:rPr lang="en-US" dirty="0" smtClean="0"/>
              <a:t>ompound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Joe waited for the train, </a:t>
            </a:r>
            <a:r>
              <a:rPr lang="en-US" b="1" dirty="0"/>
              <a:t>but</a:t>
            </a:r>
            <a:r>
              <a:rPr lang="en-US" dirty="0"/>
              <a:t> the train was late.</a:t>
            </a:r>
            <a:br>
              <a:rPr lang="en-US" dirty="0"/>
            </a:br>
            <a:r>
              <a:rPr lang="en-US" dirty="0"/>
              <a:t> </a:t>
            </a:r>
          </a:p>
          <a:p>
            <a:pPr lvl="0"/>
            <a:r>
              <a:rPr lang="en-US" dirty="0"/>
              <a:t>I looked for Mary and Samantha at the bus station, </a:t>
            </a:r>
            <a:r>
              <a:rPr lang="en-US" b="1" dirty="0"/>
              <a:t>but</a:t>
            </a:r>
            <a:r>
              <a:rPr lang="en-US" dirty="0"/>
              <a:t> they arrived at the station before noon and left on the bus before I arrived.</a:t>
            </a:r>
            <a:br>
              <a:rPr lang="en-US" dirty="0"/>
            </a:br>
            <a:r>
              <a:rPr lang="en-US" dirty="0"/>
              <a:t> </a:t>
            </a:r>
          </a:p>
          <a:p>
            <a:pPr lvl="0"/>
            <a:r>
              <a:rPr lang="en-US" dirty="0"/>
              <a:t>Mary and Samantha arrived at the bus station before noon, </a:t>
            </a:r>
            <a:r>
              <a:rPr lang="en-US" b="1" dirty="0"/>
              <a:t>and</a:t>
            </a:r>
            <a:r>
              <a:rPr lang="en-US" dirty="0"/>
              <a:t> they left on the bus before I arrived.</a:t>
            </a:r>
            <a:br>
              <a:rPr lang="en-US" dirty="0"/>
            </a:br>
            <a:r>
              <a:rPr lang="en-US" dirty="0"/>
              <a:t> </a:t>
            </a:r>
          </a:p>
          <a:p>
            <a:pPr lvl="0"/>
            <a:r>
              <a:rPr lang="en-US" dirty="0"/>
              <a:t>Mary and Samantha left on the bus before I arrived, </a:t>
            </a:r>
            <a:r>
              <a:rPr lang="en-US" b="1" dirty="0"/>
              <a:t>so</a:t>
            </a:r>
            <a:r>
              <a:rPr lang="en-US" dirty="0"/>
              <a:t> I did not see them at the bus station.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68782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to part two and practice writing three compound sentences.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79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4892</TotalTime>
  <Words>705</Words>
  <Application>Microsoft Office PowerPoint</Application>
  <PresentationFormat>On-screen Show (4:3)</PresentationFormat>
  <Paragraphs>100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Impact</vt:lpstr>
      <vt:lpstr>Times New Roman</vt:lpstr>
      <vt:lpstr>NewsPrint</vt:lpstr>
      <vt:lpstr>Spicing Up Your  Sentence Fluency Part II</vt:lpstr>
      <vt:lpstr>What is sentence fluency?</vt:lpstr>
      <vt:lpstr>Let’s improve our sentence fluency!</vt:lpstr>
      <vt:lpstr>Appetizers: Simple Sentences</vt:lpstr>
      <vt:lpstr>More simple sentences</vt:lpstr>
      <vt:lpstr>Practice Time!</vt:lpstr>
      <vt:lpstr>Main Dish: Compound Sentences </vt:lpstr>
      <vt:lpstr>Examples of compound sentences</vt:lpstr>
      <vt:lpstr>Practice Time!</vt:lpstr>
      <vt:lpstr>Main dish continued: Complex Sentences</vt:lpstr>
      <vt:lpstr>List of subordinate conjunctions (phrase starters)—can be sung to the tune of Old MacDonald!</vt:lpstr>
      <vt:lpstr>Examples of complex sentences</vt:lpstr>
      <vt:lpstr>Practice Time!</vt:lpstr>
      <vt:lpstr>Dessert: Compound-Complex Sentences</vt:lpstr>
      <vt:lpstr>Examples of compound-complex sentences</vt:lpstr>
      <vt:lpstr>Practice Time!</vt:lpstr>
      <vt:lpstr>Reflection and Goal setting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Spicing Up Your  Sentence Fluency</dc:title>
  <dc:creator>Fowler Elizabeth</dc:creator>
  <cp:lastModifiedBy>Pelotte, Lettice</cp:lastModifiedBy>
  <cp:revision>20</cp:revision>
  <dcterms:created xsi:type="dcterms:W3CDTF">2013-02-01T16:59:44Z</dcterms:created>
  <dcterms:modified xsi:type="dcterms:W3CDTF">2018-02-27T14:48:12Z</dcterms:modified>
</cp:coreProperties>
</file>