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96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6AC190-2B7E-4296-9153-FC1E44288601}"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400064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AC190-2B7E-4296-9153-FC1E44288601}"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336606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AC190-2B7E-4296-9153-FC1E44288601}"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305929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AC190-2B7E-4296-9153-FC1E44288601}"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81542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AC190-2B7E-4296-9153-FC1E44288601}" type="datetimeFigureOut">
              <a:rPr lang="en-US" smtClean="0"/>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3312154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6AC190-2B7E-4296-9153-FC1E44288601}"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215120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6AC190-2B7E-4296-9153-FC1E44288601}" type="datetimeFigureOut">
              <a:rPr lang="en-US" smtClean="0"/>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407375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6AC190-2B7E-4296-9153-FC1E44288601}" type="datetimeFigureOut">
              <a:rPr lang="en-US" smtClean="0"/>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180948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AC190-2B7E-4296-9153-FC1E44288601}" type="datetimeFigureOut">
              <a:rPr lang="en-US" smtClean="0"/>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343004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6AC190-2B7E-4296-9153-FC1E44288601}"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231381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6AC190-2B7E-4296-9153-FC1E44288601}" type="datetimeFigureOut">
              <a:rPr lang="en-US" smtClean="0"/>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87CD0-EDB8-42EC-8B3B-EE24EBA6DDBE}" type="slidenum">
              <a:rPr lang="en-US" smtClean="0"/>
              <a:t>‹#›</a:t>
            </a:fld>
            <a:endParaRPr lang="en-US"/>
          </a:p>
        </p:txBody>
      </p:sp>
    </p:spTree>
    <p:extLst>
      <p:ext uri="{BB962C8B-B14F-4D97-AF65-F5344CB8AC3E}">
        <p14:creationId xmlns:p14="http://schemas.microsoft.com/office/powerpoint/2010/main" val="1624315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AC190-2B7E-4296-9153-FC1E44288601}" type="datetimeFigureOut">
              <a:rPr lang="en-US" smtClean="0"/>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87CD0-EDB8-42EC-8B3B-EE24EBA6DDBE}" type="slidenum">
              <a:rPr lang="en-US" smtClean="0"/>
              <a:t>‹#›</a:t>
            </a:fld>
            <a:endParaRPr lang="en-US"/>
          </a:p>
        </p:txBody>
      </p:sp>
    </p:spTree>
    <p:extLst>
      <p:ext uri="{BB962C8B-B14F-4D97-AF65-F5344CB8AC3E}">
        <p14:creationId xmlns:p14="http://schemas.microsoft.com/office/powerpoint/2010/main" val="100429818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400" dirty="0" smtClean="0"/>
              <a:t>Write </a:t>
            </a:r>
            <a:r>
              <a:rPr lang="en-US" sz="2400" smtClean="0"/>
              <a:t>your introductory paragraph </a:t>
            </a:r>
            <a:r>
              <a:rPr lang="en-US" sz="2400" dirty="0" smtClean="0"/>
              <a:t>following the guidelines provided:</a:t>
            </a:r>
            <a:endParaRPr lang="en-US" sz="2400" dirty="0"/>
          </a:p>
        </p:txBody>
      </p:sp>
      <p:sp>
        <p:nvSpPr>
          <p:cNvPr id="3" name="Content Placeholder 2"/>
          <p:cNvSpPr>
            <a:spLocks noGrp="1"/>
          </p:cNvSpPr>
          <p:nvPr>
            <p:ph idx="1"/>
          </p:nvPr>
        </p:nvSpPr>
        <p:spPr>
          <a:xfrm>
            <a:off x="457200" y="1066800"/>
            <a:ext cx="8229600" cy="5334000"/>
          </a:xfrm>
        </p:spPr>
        <p:txBody>
          <a:bodyPr>
            <a:normAutofit/>
          </a:bodyPr>
          <a:lstStyle/>
          <a:p>
            <a:pPr marL="0" lvl="0" indent="0">
              <a:buNone/>
            </a:pPr>
            <a:r>
              <a:rPr lang="en-US" sz="2000" dirty="0">
                <a:latin typeface="Times New Roman" pitchFamily="18" charset="0"/>
                <a:cs typeface="Times New Roman" pitchFamily="18" charset="0"/>
              </a:rPr>
              <a:t>Introduce your topic.  Write general information about this topic and its significance. (3 sentences)</a:t>
            </a:r>
          </a:p>
          <a:p>
            <a:r>
              <a:rPr lang="en-US" sz="2000" i="1" dirty="0" smtClean="0">
                <a:solidFill>
                  <a:srgbClr val="92D050"/>
                </a:solidFill>
                <a:latin typeface="Times New Roman" pitchFamily="18" charset="0"/>
                <a:cs typeface="Times New Roman" pitchFamily="18" charset="0"/>
              </a:rPr>
              <a:t>Deceitfulness can cause a tremendous amount of difficulties in people’s lives.  Often, people tell lies in order to protect themselves.  Other times, they offer false pretenses for their own selfish gain.  </a:t>
            </a:r>
          </a:p>
          <a:p>
            <a:pPr marL="0" lvl="0" indent="0">
              <a:buNone/>
            </a:pPr>
            <a:r>
              <a:rPr lang="en-US" sz="1800" dirty="0">
                <a:latin typeface="Times New Roman" pitchFamily="18" charset="0"/>
                <a:cs typeface="Times New Roman" pitchFamily="18" charset="0"/>
              </a:rPr>
              <a:t>Write a </a:t>
            </a:r>
            <a:r>
              <a:rPr lang="en-US" sz="1800" b="1" u="sng" dirty="0" smtClean="0">
                <a:effectLst>
                  <a:outerShdw blurRad="38100" dist="38100" dir="2700000" algn="tl">
                    <a:srgbClr val="000000">
                      <a:alpha val="43137"/>
                    </a:srgbClr>
                  </a:outerShdw>
                </a:effectLst>
                <a:latin typeface="Times New Roman" pitchFamily="18" charset="0"/>
                <a:cs typeface="Times New Roman" pitchFamily="18" charset="0"/>
              </a:rPr>
              <a:t>STATEMENT OF THEME </a:t>
            </a:r>
            <a:r>
              <a:rPr lang="en-US" sz="1800" dirty="0" smtClean="0">
                <a:latin typeface="Times New Roman" pitchFamily="18" charset="0"/>
                <a:cs typeface="Times New Roman" pitchFamily="18" charset="0"/>
              </a:rPr>
              <a:t>for </a:t>
            </a:r>
            <a:r>
              <a:rPr lang="en-US" sz="1800" dirty="0">
                <a:latin typeface="Times New Roman" pitchFamily="18" charset="0"/>
                <a:cs typeface="Times New Roman" pitchFamily="18" charset="0"/>
              </a:rPr>
              <a:t>this topic that related to the play.  </a:t>
            </a:r>
            <a:r>
              <a:rPr lang="en-US" sz="1800" dirty="0" smtClean="0">
                <a:latin typeface="Times New Roman" pitchFamily="18" charset="0"/>
                <a:cs typeface="Times New Roman" pitchFamily="18" charset="0"/>
              </a:rPr>
              <a:t>(2-3 sentences)</a:t>
            </a:r>
            <a:endParaRPr lang="en-US" sz="1800" dirty="0">
              <a:latin typeface="Times New Roman" pitchFamily="18" charset="0"/>
              <a:cs typeface="Times New Roman" pitchFamily="18" charset="0"/>
            </a:endParaRPr>
          </a:p>
          <a:p>
            <a:r>
              <a:rPr lang="en-US" sz="2000" i="1" dirty="0" smtClean="0">
                <a:solidFill>
                  <a:srgbClr val="FFFF00"/>
                </a:solidFill>
                <a:latin typeface="Times New Roman" pitchFamily="18" charset="0"/>
                <a:cs typeface="Times New Roman" pitchFamily="18" charset="0"/>
              </a:rPr>
              <a:t>However, until a person is ready to reveal their true self and intent, they will not be able to achieve inner-peace.  Some people do not realize this fact until it is too late. </a:t>
            </a:r>
          </a:p>
          <a:p>
            <a:pPr marL="0" lvl="0" indent="0">
              <a:buNone/>
            </a:pPr>
            <a:r>
              <a:rPr lang="en-US" sz="2000" dirty="0">
                <a:latin typeface="Times New Roman" pitchFamily="18" charset="0"/>
                <a:cs typeface="Times New Roman" pitchFamily="18" charset="0"/>
              </a:rPr>
              <a:t>Write your thesis statement—this should have your three points that you are writing about in your body paragraphs.  You should also include the title of the play and the author. </a:t>
            </a:r>
            <a:r>
              <a:rPr lang="en-US" sz="2000" dirty="0" smtClean="0">
                <a:latin typeface="Times New Roman" pitchFamily="18" charset="0"/>
                <a:cs typeface="Times New Roman" pitchFamily="18" charset="0"/>
              </a:rPr>
              <a:t>(1 sentence)</a:t>
            </a:r>
          </a:p>
          <a:p>
            <a:r>
              <a:rPr lang="en-US" sz="2000" i="1" dirty="0" smtClean="0">
                <a:solidFill>
                  <a:schemeClr val="bg2">
                    <a:lumMod val="60000"/>
                    <a:lumOff val="40000"/>
                  </a:schemeClr>
                </a:solidFill>
                <a:latin typeface="Times New Roman" pitchFamily="18" charset="0"/>
                <a:cs typeface="Times New Roman" pitchFamily="18" charset="0"/>
              </a:rPr>
              <a:t>William Shakespeare exemplifies this theme in his tragedy, </a:t>
            </a:r>
            <a:r>
              <a:rPr lang="en-US" sz="2000" i="1" u="sng" dirty="0" smtClean="0">
                <a:solidFill>
                  <a:schemeClr val="bg2">
                    <a:lumMod val="60000"/>
                    <a:lumOff val="40000"/>
                  </a:schemeClr>
                </a:solidFill>
                <a:latin typeface="Times New Roman" pitchFamily="18" charset="0"/>
                <a:cs typeface="Times New Roman" pitchFamily="18" charset="0"/>
              </a:rPr>
              <a:t>Macbeth</a:t>
            </a:r>
            <a:r>
              <a:rPr lang="en-US" sz="2000" i="1" dirty="0" smtClean="0">
                <a:solidFill>
                  <a:schemeClr val="bg2">
                    <a:lumMod val="60000"/>
                    <a:lumOff val="40000"/>
                  </a:schemeClr>
                </a:solidFill>
                <a:latin typeface="Times New Roman" pitchFamily="18" charset="0"/>
                <a:cs typeface="Times New Roman" pitchFamily="18" charset="0"/>
              </a:rPr>
              <a:t>, through the intentions of the witches, duplicitous nature of Lady Macbeth, and Macbeth’s constant struggles throughout the play.  </a:t>
            </a:r>
          </a:p>
          <a:p>
            <a:endParaRPr lang="en-US"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80769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THESIS STATEMENT</a:t>
            </a:r>
            <a:endParaRPr lang="en-US" sz="3600" dirty="0"/>
          </a:p>
        </p:txBody>
      </p:sp>
      <p:sp>
        <p:nvSpPr>
          <p:cNvPr id="3" name="Content Placeholder 2"/>
          <p:cNvSpPr>
            <a:spLocks noGrp="1"/>
          </p:cNvSpPr>
          <p:nvPr>
            <p:ph idx="1"/>
          </p:nvPr>
        </p:nvSpPr>
        <p:spPr>
          <a:xfrm>
            <a:off x="381000" y="1066800"/>
            <a:ext cx="8305800" cy="5486400"/>
          </a:xfrm>
        </p:spPr>
        <p:txBody>
          <a:bodyPr/>
          <a:lstStyle/>
          <a:p>
            <a:pPr marL="0" indent="0">
              <a:buNone/>
            </a:pPr>
            <a:r>
              <a:rPr lang="en-US" dirty="0" smtClean="0"/>
              <a:t>Your thesis statement should have three prongs that tell your reader what your body paragraphs </a:t>
            </a:r>
            <a:r>
              <a:rPr lang="en-US" dirty="0" smtClean="0">
                <a:solidFill>
                  <a:schemeClr val="tx1">
                    <a:lumMod val="95000"/>
                  </a:schemeClr>
                </a:solidFill>
              </a:rPr>
              <a:t>will discuss:</a:t>
            </a:r>
          </a:p>
          <a:p>
            <a:pPr marL="0" indent="0">
              <a:buNone/>
            </a:pPr>
            <a:endParaRPr lang="en-US" dirty="0" smtClean="0">
              <a:solidFill>
                <a:schemeClr val="tx1">
                  <a:lumMod val="95000"/>
                </a:schemeClr>
              </a:solidFill>
            </a:endParaRPr>
          </a:p>
          <a:p>
            <a:pPr marL="0" indent="0">
              <a:lnSpc>
                <a:spcPct val="150000"/>
              </a:lnSpc>
              <a:buNone/>
            </a:pPr>
            <a:r>
              <a:rPr lang="en-US" sz="2800" i="1" dirty="0">
                <a:solidFill>
                  <a:schemeClr val="tx1">
                    <a:lumMod val="95000"/>
                  </a:schemeClr>
                </a:solidFill>
                <a:latin typeface="Times New Roman" pitchFamily="18" charset="0"/>
                <a:cs typeface="Times New Roman" pitchFamily="18" charset="0"/>
              </a:rPr>
              <a:t>William Shakespeare exemplifies </a:t>
            </a:r>
            <a:r>
              <a:rPr lang="en-US" sz="2800" i="1" dirty="0" smtClean="0">
                <a:solidFill>
                  <a:schemeClr val="tx1">
                    <a:lumMod val="95000"/>
                  </a:schemeClr>
                </a:solidFill>
                <a:latin typeface="Times New Roman" pitchFamily="18" charset="0"/>
                <a:cs typeface="Times New Roman" pitchFamily="18" charset="0"/>
              </a:rPr>
              <a:t>this theme in </a:t>
            </a:r>
            <a:r>
              <a:rPr lang="en-US" sz="2800" i="1" dirty="0">
                <a:solidFill>
                  <a:schemeClr val="tx1">
                    <a:lumMod val="95000"/>
                  </a:schemeClr>
                </a:solidFill>
                <a:latin typeface="Times New Roman" pitchFamily="18" charset="0"/>
                <a:cs typeface="Times New Roman" pitchFamily="18" charset="0"/>
              </a:rPr>
              <a:t>his tragedy, </a:t>
            </a:r>
            <a:r>
              <a:rPr lang="en-US" sz="2800" i="1" u="sng" dirty="0">
                <a:solidFill>
                  <a:schemeClr val="tx1">
                    <a:lumMod val="95000"/>
                  </a:schemeClr>
                </a:solidFill>
                <a:latin typeface="Times New Roman" pitchFamily="18" charset="0"/>
                <a:cs typeface="Times New Roman" pitchFamily="18" charset="0"/>
              </a:rPr>
              <a:t>Macbeth</a:t>
            </a:r>
            <a:r>
              <a:rPr lang="en-US" sz="2800" i="1" dirty="0">
                <a:solidFill>
                  <a:schemeClr val="tx1">
                    <a:lumMod val="95000"/>
                  </a:schemeClr>
                </a:solidFill>
                <a:latin typeface="Times New Roman" pitchFamily="18" charset="0"/>
                <a:cs typeface="Times New Roman" pitchFamily="18" charset="0"/>
              </a:rPr>
              <a:t>, through the intentions of the witches, duplicitous nature of Lady Macbeth, and </a:t>
            </a:r>
            <a:endParaRPr lang="en-US" sz="2800" i="1" dirty="0" smtClean="0">
              <a:solidFill>
                <a:schemeClr val="tx1">
                  <a:lumMod val="95000"/>
                </a:schemeClr>
              </a:solidFill>
              <a:latin typeface="Times New Roman" pitchFamily="18" charset="0"/>
              <a:cs typeface="Times New Roman" pitchFamily="18" charset="0"/>
            </a:endParaRPr>
          </a:p>
          <a:p>
            <a:pPr marL="0" indent="0">
              <a:lnSpc>
                <a:spcPct val="150000"/>
              </a:lnSpc>
              <a:buNone/>
            </a:pPr>
            <a:r>
              <a:rPr lang="en-US" sz="2800" i="1" dirty="0" smtClean="0">
                <a:solidFill>
                  <a:schemeClr val="tx1">
                    <a:lumMod val="95000"/>
                  </a:schemeClr>
                </a:solidFill>
                <a:latin typeface="Times New Roman" pitchFamily="18" charset="0"/>
                <a:cs typeface="Times New Roman" pitchFamily="18" charset="0"/>
              </a:rPr>
              <a:t>Macbeth’s </a:t>
            </a:r>
            <a:r>
              <a:rPr lang="en-US" sz="2800" i="1" dirty="0">
                <a:solidFill>
                  <a:schemeClr val="tx1">
                    <a:lumMod val="95000"/>
                  </a:schemeClr>
                </a:solidFill>
                <a:latin typeface="Times New Roman" pitchFamily="18" charset="0"/>
                <a:cs typeface="Times New Roman" pitchFamily="18" charset="0"/>
              </a:rPr>
              <a:t>constant struggles throughout the </a:t>
            </a:r>
            <a:r>
              <a:rPr lang="en-US" sz="2800" i="1" dirty="0">
                <a:latin typeface="Times New Roman" pitchFamily="18" charset="0"/>
                <a:cs typeface="Times New Roman" pitchFamily="18" charset="0"/>
              </a:rPr>
              <a:t>play.  </a:t>
            </a:r>
          </a:p>
          <a:p>
            <a:pPr marL="0" indent="0">
              <a:buNone/>
            </a:pPr>
            <a:endParaRPr lang="en-US" dirty="0"/>
          </a:p>
        </p:txBody>
      </p:sp>
      <p:sp>
        <p:nvSpPr>
          <p:cNvPr id="6" name="Right Arrow 5"/>
          <p:cNvSpPr/>
          <p:nvPr/>
        </p:nvSpPr>
        <p:spPr>
          <a:xfrm>
            <a:off x="4946073" y="4381500"/>
            <a:ext cx="3352800" cy="342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533400" y="5029200"/>
            <a:ext cx="49530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33400" y="5791200"/>
            <a:ext cx="4114800" cy="30480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0260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0" y="152400"/>
            <a:ext cx="9144000" cy="6705600"/>
          </a:xfrm>
        </p:spPr>
        <p:txBody>
          <a:bodyPr>
            <a:normAutofit/>
          </a:bodyPr>
          <a:lstStyle/>
          <a:p>
            <a:pPr marL="0" lvl="1" indent="0">
              <a:buNone/>
            </a:pPr>
            <a:r>
              <a:rPr lang="en-US" sz="1600" dirty="0">
                <a:solidFill>
                  <a:srgbClr val="FFFF00"/>
                </a:solidFill>
                <a:latin typeface="Times New Roman" pitchFamily="18" charset="0"/>
                <a:cs typeface="Times New Roman" pitchFamily="18" charset="0"/>
              </a:rPr>
              <a:t>Topic sentence—this sentence should be very specific in introducing the topic of the entire paragraph. </a:t>
            </a:r>
            <a:endParaRPr lang="en-US" sz="1600" dirty="0" smtClean="0">
              <a:solidFill>
                <a:srgbClr val="FFFF00"/>
              </a:solidFill>
              <a:latin typeface="Times New Roman" pitchFamily="18" charset="0"/>
              <a:cs typeface="Times New Roman" pitchFamily="18" charset="0"/>
            </a:endParaRPr>
          </a:p>
          <a:p>
            <a:pPr marL="0" lvl="1" indent="0">
              <a:buNone/>
            </a:pPr>
            <a:r>
              <a:rPr lang="en-US" sz="1600" i="1" dirty="0" smtClean="0">
                <a:latin typeface="Times New Roman" pitchFamily="18" charset="0"/>
                <a:cs typeface="Times New Roman" pitchFamily="18" charset="0"/>
              </a:rPr>
              <a:t>Clearly the witches had a enormous negative influence on Macbeth—their sole intent was to cause his downfall.</a:t>
            </a:r>
          </a:p>
          <a:p>
            <a:pPr marL="0" lvl="1" indent="0">
              <a:buNone/>
            </a:pPr>
            <a:r>
              <a:rPr lang="en-US" sz="1600" dirty="0">
                <a:solidFill>
                  <a:srgbClr val="FFFF00"/>
                </a:solidFill>
                <a:latin typeface="Times New Roman" pitchFamily="18" charset="0"/>
                <a:cs typeface="Times New Roman" pitchFamily="18" charset="0"/>
              </a:rPr>
              <a:t>Introduce your first example (from your outline) and how it relates to the topic. </a:t>
            </a:r>
            <a:endParaRPr lang="en-US" sz="1600" dirty="0" smtClean="0">
              <a:solidFill>
                <a:srgbClr val="FFFF00"/>
              </a:solidFill>
              <a:latin typeface="Times New Roman" pitchFamily="18" charset="0"/>
              <a:cs typeface="Times New Roman" pitchFamily="18" charset="0"/>
            </a:endParaRPr>
          </a:p>
          <a:p>
            <a:pPr marL="0" lvl="1" indent="0">
              <a:buNone/>
            </a:pPr>
            <a:r>
              <a:rPr lang="en-US" sz="1600" i="1" dirty="0" smtClean="0">
                <a:latin typeface="Times New Roman" pitchFamily="18" charset="0"/>
                <a:cs typeface="Times New Roman" pitchFamily="18" charset="0"/>
              </a:rPr>
              <a:t>Although the witches offer good news to Macbeth upon their initial meeting, their very first appearance foreshadows his impending doom.</a:t>
            </a:r>
          </a:p>
          <a:p>
            <a:pPr marL="0" lvl="1" indent="0">
              <a:buNone/>
            </a:pPr>
            <a:r>
              <a:rPr lang="en-US" sz="1600" i="1" dirty="0" smtClean="0">
                <a:latin typeface="Times New Roman" pitchFamily="18" charset="0"/>
                <a:cs typeface="Times New Roman" pitchFamily="18" charset="0"/>
              </a:rPr>
              <a:t> </a:t>
            </a:r>
            <a:r>
              <a:rPr lang="en-US" sz="1600" dirty="0" smtClean="0">
                <a:solidFill>
                  <a:srgbClr val="FFFF00"/>
                </a:solidFill>
                <a:latin typeface="Times New Roman" pitchFamily="18" charset="0"/>
                <a:cs typeface="Times New Roman" pitchFamily="18" charset="0"/>
              </a:rPr>
              <a:t>Use </a:t>
            </a:r>
            <a:r>
              <a:rPr lang="en-US" sz="1600" dirty="0">
                <a:solidFill>
                  <a:srgbClr val="FFFF00"/>
                </a:solidFill>
                <a:latin typeface="Times New Roman" pitchFamily="18" charset="0"/>
                <a:cs typeface="Times New Roman" pitchFamily="18" charset="0"/>
              </a:rPr>
              <a:t>your first quote for this topic.  This quote should be imbedded in your </a:t>
            </a:r>
            <a:r>
              <a:rPr lang="en-US" sz="1600" dirty="0" smtClean="0">
                <a:solidFill>
                  <a:srgbClr val="FFFF00"/>
                </a:solidFill>
                <a:latin typeface="Times New Roman" pitchFamily="18" charset="0"/>
                <a:cs typeface="Times New Roman" pitchFamily="18" charset="0"/>
              </a:rPr>
              <a:t>writing—do </a:t>
            </a:r>
            <a:r>
              <a:rPr lang="en-US" sz="1600" dirty="0">
                <a:solidFill>
                  <a:srgbClr val="FFFF00"/>
                </a:solidFill>
                <a:latin typeface="Times New Roman" pitchFamily="18" charset="0"/>
                <a:cs typeface="Times New Roman" pitchFamily="18" charset="0"/>
              </a:rPr>
              <a:t>not just “drop” it in. </a:t>
            </a:r>
          </a:p>
          <a:p>
            <a:pPr marL="0" lvl="1" indent="0">
              <a:buNone/>
            </a:pPr>
            <a:r>
              <a:rPr lang="en-US" sz="1600" i="1" dirty="0" smtClean="0">
                <a:latin typeface="Times New Roman" pitchFamily="18" charset="0"/>
                <a:cs typeface="Times New Roman" pitchFamily="18" charset="0"/>
              </a:rPr>
              <a:t>The witches final lines before they meet Macbeth mirror what is to come: :”fair is foul, and foul is fair, hover through the fog and filthy air” (Act 1.1, lines 12-13).</a:t>
            </a:r>
          </a:p>
          <a:p>
            <a:pPr marL="0" lvl="1" indent="0">
              <a:buNone/>
            </a:pPr>
            <a:r>
              <a:rPr lang="en-US" sz="1600" dirty="0">
                <a:solidFill>
                  <a:srgbClr val="FFFF00"/>
                </a:solidFill>
                <a:latin typeface="Times New Roman" pitchFamily="18" charset="0"/>
                <a:cs typeface="Times New Roman" pitchFamily="18" charset="0"/>
              </a:rPr>
              <a:t>Explain your quote.  Why are you using it?  How does it relate to the topic? </a:t>
            </a:r>
            <a:endParaRPr lang="en-US" sz="1600" dirty="0" smtClean="0">
              <a:solidFill>
                <a:srgbClr val="FFFF00"/>
              </a:solidFill>
              <a:latin typeface="Times New Roman" pitchFamily="18" charset="0"/>
              <a:cs typeface="Times New Roman" pitchFamily="18" charset="0"/>
            </a:endParaRPr>
          </a:p>
          <a:p>
            <a:pPr marL="0" lvl="1" indent="0">
              <a:buNone/>
            </a:pPr>
            <a:r>
              <a:rPr lang="en-US" sz="1600" i="1" dirty="0" smtClean="0">
                <a:latin typeface="Times New Roman" pitchFamily="18" charset="0"/>
                <a:cs typeface="Times New Roman" pitchFamily="18" charset="0"/>
              </a:rPr>
              <a:t>When the witches present a truth to Macbeth—him becoming Thane of Cawdor—he does not think of the possibility of them wanting to cause him harm.</a:t>
            </a:r>
          </a:p>
          <a:p>
            <a:pPr marL="0" lvl="1" indent="0">
              <a:buNone/>
            </a:pPr>
            <a:r>
              <a:rPr lang="en-US" sz="1600" dirty="0">
                <a:solidFill>
                  <a:srgbClr val="FFFF00"/>
                </a:solidFill>
                <a:latin typeface="Times New Roman" pitchFamily="18" charset="0"/>
                <a:cs typeface="Times New Roman" pitchFamily="18" charset="0"/>
              </a:rPr>
              <a:t>Introduce your second example (from your outline) and how it relates to the topic. </a:t>
            </a:r>
          </a:p>
          <a:p>
            <a:pPr marL="0" lvl="1" indent="0">
              <a:buNone/>
            </a:pPr>
            <a:r>
              <a:rPr lang="en-US" sz="1600" i="1" dirty="0" smtClean="0">
                <a:latin typeface="Times New Roman" pitchFamily="18" charset="0"/>
                <a:cs typeface="Times New Roman" pitchFamily="18" charset="0"/>
              </a:rPr>
              <a:t>Not until the very end, does Macbeth realize the witches prophecies were anything but damaging.</a:t>
            </a:r>
            <a:endParaRPr lang="en-US" sz="1600" i="1" dirty="0">
              <a:latin typeface="Times New Roman" pitchFamily="18" charset="0"/>
              <a:cs typeface="Times New Roman" pitchFamily="18" charset="0"/>
            </a:endParaRPr>
          </a:p>
          <a:p>
            <a:pPr marL="0" lvl="1" indent="0">
              <a:buNone/>
            </a:pPr>
            <a:r>
              <a:rPr lang="en-US" sz="1600" dirty="0">
                <a:solidFill>
                  <a:srgbClr val="FFFF00"/>
                </a:solidFill>
                <a:latin typeface="Times New Roman" pitchFamily="18" charset="0"/>
                <a:cs typeface="Times New Roman" pitchFamily="18" charset="0"/>
              </a:rPr>
              <a:t>Use your </a:t>
            </a:r>
            <a:r>
              <a:rPr lang="en-US" sz="1600" dirty="0" smtClean="0">
                <a:solidFill>
                  <a:srgbClr val="FFFF00"/>
                </a:solidFill>
                <a:latin typeface="Times New Roman" pitchFamily="18" charset="0"/>
                <a:cs typeface="Times New Roman" pitchFamily="18" charset="0"/>
              </a:rPr>
              <a:t>next quote </a:t>
            </a:r>
            <a:r>
              <a:rPr lang="en-US" sz="1600" dirty="0">
                <a:solidFill>
                  <a:srgbClr val="FFFF00"/>
                </a:solidFill>
                <a:latin typeface="Times New Roman" pitchFamily="18" charset="0"/>
                <a:cs typeface="Times New Roman" pitchFamily="18" charset="0"/>
              </a:rPr>
              <a:t>for this topic.  This quote should be imbedded in your </a:t>
            </a:r>
            <a:r>
              <a:rPr lang="en-US" sz="1600" dirty="0" smtClean="0">
                <a:solidFill>
                  <a:srgbClr val="FFFF00"/>
                </a:solidFill>
                <a:latin typeface="Times New Roman" pitchFamily="18" charset="0"/>
                <a:cs typeface="Times New Roman" pitchFamily="18" charset="0"/>
              </a:rPr>
              <a:t>writing—do </a:t>
            </a:r>
            <a:r>
              <a:rPr lang="en-US" sz="1600" dirty="0">
                <a:solidFill>
                  <a:srgbClr val="FFFF00"/>
                </a:solidFill>
                <a:latin typeface="Times New Roman" pitchFamily="18" charset="0"/>
                <a:cs typeface="Times New Roman" pitchFamily="18" charset="0"/>
              </a:rPr>
              <a:t>not just “drop” it in. </a:t>
            </a:r>
          </a:p>
          <a:p>
            <a:pPr marL="0" lvl="1" indent="0">
              <a:buNone/>
            </a:pPr>
            <a:r>
              <a:rPr lang="en-US" sz="1600" i="1" dirty="0" smtClean="0">
                <a:latin typeface="Times New Roman" pitchFamily="18" charset="0"/>
                <a:cs typeface="Times New Roman" pitchFamily="18" charset="0"/>
              </a:rPr>
              <a:t>When Macbeth learns that </a:t>
            </a:r>
            <a:r>
              <a:rPr lang="en-US" sz="1600" i="1" dirty="0" err="1" smtClean="0">
                <a:latin typeface="Times New Roman" pitchFamily="18" charset="0"/>
                <a:cs typeface="Times New Roman" pitchFamily="18" charset="0"/>
              </a:rPr>
              <a:t>Macduff</a:t>
            </a:r>
            <a:r>
              <a:rPr lang="en-US" sz="1600" i="1" dirty="0" smtClean="0">
                <a:latin typeface="Times New Roman" pitchFamily="18" charset="0"/>
                <a:cs typeface="Times New Roman" pitchFamily="18" charset="0"/>
              </a:rPr>
              <a:t> was not born of woman, he then understands that the witches were nothing but “juggling fiends” who wanted to “palter with us in a double sense” </a:t>
            </a:r>
            <a:r>
              <a:rPr lang="en-US" sz="1600" i="1" dirty="0">
                <a:latin typeface="Times New Roman" pitchFamily="18" charset="0"/>
                <a:cs typeface="Times New Roman" pitchFamily="18" charset="0"/>
              </a:rPr>
              <a:t>(Act </a:t>
            </a:r>
            <a:r>
              <a:rPr lang="en-US" sz="1600" i="1" dirty="0" smtClean="0">
                <a:latin typeface="Times New Roman" pitchFamily="18" charset="0"/>
                <a:cs typeface="Times New Roman" pitchFamily="18" charset="0"/>
              </a:rPr>
              <a:t>5.8, </a:t>
            </a:r>
            <a:r>
              <a:rPr lang="en-US" sz="1600" i="1" dirty="0">
                <a:latin typeface="Times New Roman" pitchFamily="18" charset="0"/>
                <a:cs typeface="Times New Roman" pitchFamily="18" charset="0"/>
              </a:rPr>
              <a:t>lines </a:t>
            </a:r>
            <a:r>
              <a:rPr lang="en-US" sz="1600" i="1" dirty="0" smtClean="0">
                <a:latin typeface="Times New Roman" pitchFamily="18" charset="0"/>
                <a:cs typeface="Times New Roman" pitchFamily="18" charset="0"/>
              </a:rPr>
              <a:t>23-24).</a:t>
            </a:r>
            <a:endParaRPr lang="en-US" sz="1600" i="1" dirty="0">
              <a:latin typeface="Times New Roman" pitchFamily="18" charset="0"/>
              <a:cs typeface="Times New Roman" pitchFamily="18" charset="0"/>
            </a:endParaRPr>
          </a:p>
          <a:p>
            <a:pPr marL="0" lvl="1" indent="0">
              <a:buNone/>
            </a:pPr>
            <a:r>
              <a:rPr lang="en-US" sz="1600" dirty="0">
                <a:solidFill>
                  <a:srgbClr val="FFFF00"/>
                </a:solidFill>
                <a:latin typeface="Times New Roman" pitchFamily="18" charset="0"/>
                <a:cs typeface="Times New Roman" pitchFamily="18" charset="0"/>
              </a:rPr>
              <a:t>Explain your quote.  Why are you using it?  How does it relate to the topic? </a:t>
            </a:r>
            <a:endParaRPr lang="en-US" sz="1600" dirty="0" smtClean="0">
              <a:solidFill>
                <a:srgbClr val="FFFF00"/>
              </a:solidFill>
              <a:latin typeface="Times New Roman" pitchFamily="18" charset="0"/>
              <a:cs typeface="Times New Roman" pitchFamily="18" charset="0"/>
            </a:endParaRPr>
          </a:p>
          <a:p>
            <a:pPr marL="0" lvl="1" indent="0">
              <a:buNone/>
            </a:pPr>
            <a:r>
              <a:rPr lang="en-US" sz="1600" i="1" dirty="0" smtClean="0">
                <a:latin typeface="Times New Roman" pitchFamily="18" charset="0"/>
                <a:cs typeface="Times New Roman" pitchFamily="18" charset="0"/>
              </a:rPr>
              <a:t>Macbeth finally realizes what he refused to face all along—the witches tricked him with their lies, and his own actions are the cause of his demise.</a:t>
            </a:r>
          </a:p>
          <a:p>
            <a:pPr marL="0" lvl="1" indent="0">
              <a:buNone/>
            </a:pPr>
            <a:r>
              <a:rPr lang="en-US" sz="1600" dirty="0">
                <a:solidFill>
                  <a:srgbClr val="FFFF00"/>
                </a:solidFill>
                <a:latin typeface="Times New Roman" pitchFamily="18" charset="0"/>
                <a:cs typeface="Times New Roman" pitchFamily="18" charset="0"/>
              </a:rPr>
              <a:t>Concluding analysis—tie the topic of this paragraph back to your theme. </a:t>
            </a:r>
            <a:endParaRPr lang="en-US" sz="1600" dirty="0" smtClean="0">
              <a:solidFill>
                <a:srgbClr val="FFFF00"/>
              </a:solidFill>
              <a:latin typeface="Times New Roman" pitchFamily="18" charset="0"/>
              <a:cs typeface="Times New Roman" pitchFamily="18" charset="0"/>
            </a:endParaRPr>
          </a:p>
          <a:p>
            <a:pPr marL="0" lvl="1" indent="0">
              <a:buNone/>
            </a:pPr>
            <a:r>
              <a:rPr lang="en-US" sz="1600" i="1" dirty="0" smtClean="0">
                <a:latin typeface="Times New Roman" pitchFamily="18" charset="0"/>
                <a:cs typeface="Times New Roman" pitchFamily="18" charset="0"/>
              </a:rPr>
              <a:t>Deception is a cruel beast—Macbeth was unable to see beyond this, and ultimately, it caused his undoing.</a:t>
            </a:r>
            <a:endParaRPr lang="en-US" sz="1600" i="1" dirty="0">
              <a:latin typeface="Times New Roman" pitchFamily="18" charset="0"/>
              <a:cs typeface="Times New Roman" pitchFamily="18" charset="0"/>
            </a:endParaRPr>
          </a:p>
          <a:p>
            <a:pPr marL="0" lvl="1" indent="0">
              <a:buNone/>
            </a:pPr>
            <a:endParaRPr lang="en-US" sz="1600" i="1" dirty="0">
              <a:latin typeface="Times New Roman" pitchFamily="18" charset="0"/>
              <a:cs typeface="Times New Roman" pitchFamily="18" charset="0"/>
            </a:endParaRPr>
          </a:p>
          <a:p>
            <a:pPr marL="0" indent="0">
              <a:buNone/>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18219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0" y="152400"/>
            <a:ext cx="9144000" cy="6705600"/>
          </a:xfrm>
        </p:spPr>
        <p:txBody>
          <a:bodyPr>
            <a:normAutofit lnSpcReduction="10000"/>
          </a:bodyPr>
          <a:lstStyle/>
          <a:p>
            <a:pPr marL="0" lvl="1" indent="0">
              <a:buNone/>
            </a:pPr>
            <a:r>
              <a:rPr lang="en-US" sz="1600" dirty="0">
                <a:solidFill>
                  <a:srgbClr val="FFFF00"/>
                </a:solidFill>
                <a:latin typeface="Times New Roman" pitchFamily="18" charset="0"/>
                <a:cs typeface="Times New Roman" pitchFamily="18" charset="0"/>
              </a:rPr>
              <a:t>Topic sentence—this sentence should be very specific in introducing the topic of the entire paragraph. </a:t>
            </a:r>
            <a:endParaRPr lang="en-US" sz="1600" dirty="0" smtClean="0">
              <a:solidFill>
                <a:srgbClr val="FFFF00"/>
              </a:solidFill>
              <a:latin typeface="Times New Roman" pitchFamily="18" charset="0"/>
              <a:cs typeface="Times New Roman" pitchFamily="18" charset="0"/>
            </a:endParaRPr>
          </a:p>
          <a:p>
            <a:pPr marL="0" lvl="1" indent="0">
              <a:buNone/>
            </a:pPr>
            <a:r>
              <a:rPr lang="en-US" sz="1600" dirty="0" smtClean="0">
                <a:solidFill>
                  <a:srgbClr val="FFFF00"/>
                </a:solidFill>
                <a:latin typeface="Times New Roman" pitchFamily="18" charset="0"/>
                <a:cs typeface="Times New Roman" pitchFamily="18" charset="0"/>
              </a:rPr>
              <a:t>1 SENTENCE</a:t>
            </a:r>
          </a:p>
          <a:p>
            <a:pPr marL="0" lvl="1" indent="0">
              <a:buNone/>
            </a:pPr>
            <a:r>
              <a:rPr lang="en-US" sz="1600" i="1" dirty="0" smtClean="0">
                <a:latin typeface="Times New Roman" pitchFamily="18" charset="0"/>
                <a:cs typeface="Times New Roman" pitchFamily="18" charset="0"/>
              </a:rPr>
              <a:t>Clearly the witches had a enormous negative influence on Macbeth—their sole intent was to cause his downfall.</a:t>
            </a:r>
          </a:p>
          <a:p>
            <a:pPr marL="0" lvl="1" indent="0">
              <a:buNone/>
            </a:pPr>
            <a:r>
              <a:rPr lang="en-US" sz="1600" dirty="0">
                <a:solidFill>
                  <a:srgbClr val="FFFF00"/>
                </a:solidFill>
                <a:latin typeface="Times New Roman" pitchFamily="18" charset="0"/>
                <a:cs typeface="Times New Roman" pitchFamily="18" charset="0"/>
              </a:rPr>
              <a:t>Introduce your first </a:t>
            </a:r>
            <a:r>
              <a:rPr lang="en-US" sz="1600" dirty="0" smtClean="0">
                <a:solidFill>
                  <a:srgbClr val="FFFF00"/>
                </a:solidFill>
                <a:latin typeface="Times New Roman" pitchFamily="18" charset="0"/>
                <a:cs typeface="Times New Roman" pitchFamily="18" charset="0"/>
              </a:rPr>
              <a:t>example from the play </a:t>
            </a:r>
            <a:r>
              <a:rPr lang="en-US" sz="1600" dirty="0">
                <a:solidFill>
                  <a:srgbClr val="FFFF00"/>
                </a:solidFill>
                <a:latin typeface="Times New Roman" pitchFamily="18" charset="0"/>
                <a:cs typeface="Times New Roman" pitchFamily="18" charset="0"/>
              </a:rPr>
              <a:t>(from your outline) </a:t>
            </a:r>
            <a:r>
              <a:rPr lang="en-US" sz="1600" dirty="0" smtClean="0">
                <a:solidFill>
                  <a:srgbClr val="FFFF00"/>
                </a:solidFill>
                <a:latin typeface="Times New Roman" pitchFamily="18" charset="0"/>
                <a:cs typeface="Times New Roman" pitchFamily="18" charset="0"/>
              </a:rPr>
              <a:t>and explain </a:t>
            </a:r>
            <a:r>
              <a:rPr lang="en-US" sz="1600" dirty="0">
                <a:solidFill>
                  <a:srgbClr val="FFFF00"/>
                </a:solidFill>
                <a:latin typeface="Times New Roman" pitchFamily="18" charset="0"/>
                <a:cs typeface="Times New Roman" pitchFamily="18" charset="0"/>
              </a:rPr>
              <a:t>how it relates to the topic. </a:t>
            </a:r>
            <a:endParaRPr lang="en-US" sz="1600" dirty="0" smtClean="0">
              <a:solidFill>
                <a:srgbClr val="FFFF00"/>
              </a:solidFill>
              <a:latin typeface="Times New Roman" pitchFamily="18" charset="0"/>
              <a:cs typeface="Times New Roman" pitchFamily="18" charset="0"/>
            </a:endParaRPr>
          </a:p>
          <a:p>
            <a:pPr marL="0" lvl="1" indent="0">
              <a:buNone/>
            </a:pPr>
            <a:r>
              <a:rPr lang="en-US" sz="1600" dirty="0" smtClean="0">
                <a:solidFill>
                  <a:srgbClr val="FFFF00"/>
                </a:solidFill>
                <a:latin typeface="Times New Roman" pitchFamily="18" charset="0"/>
                <a:cs typeface="Times New Roman" pitchFamily="18" charset="0"/>
              </a:rPr>
              <a:t>3 SENTENCES</a:t>
            </a:r>
          </a:p>
          <a:p>
            <a:pPr marL="0" lvl="1" indent="0">
              <a:buNone/>
            </a:pPr>
            <a:r>
              <a:rPr lang="en-US" sz="1600" i="1" dirty="0" smtClean="0">
                <a:latin typeface="Times New Roman" pitchFamily="18" charset="0"/>
                <a:cs typeface="Times New Roman" pitchFamily="18" charset="0"/>
              </a:rPr>
              <a:t>Although the witches offer good news to Macbeth upon their initial meeting, their very first appearance foreshadows his impending doom.  They directly say that they want to cause him harm and lead him astray.</a:t>
            </a:r>
            <a:endParaRPr lang="en-US" sz="1600" dirty="0">
              <a:solidFill>
                <a:srgbClr val="FFFF00"/>
              </a:solidFill>
              <a:latin typeface="Times New Roman" pitchFamily="18" charset="0"/>
              <a:cs typeface="Times New Roman" pitchFamily="18" charset="0"/>
            </a:endParaRPr>
          </a:p>
          <a:p>
            <a:pPr marL="0" lvl="1" indent="0">
              <a:buNone/>
            </a:pPr>
            <a:r>
              <a:rPr lang="en-US" sz="1600" i="1" dirty="0" smtClean="0">
                <a:latin typeface="Times New Roman" pitchFamily="18" charset="0"/>
                <a:cs typeface="Times New Roman" pitchFamily="18" charset="0"/>
              </a:rPr>
              <a:t>When the witches present a truth to Macbeth—him becoming Thane of Cawdor—he does not think of the possibility of them wanting to destroy him.</a:t>
            </a:r>
          </a:p>
          <a:p>
            <a:pPr marL="0" lvl="1" indent="0">
              <a:buNone/>
            </a:pPr>
            <a:r>
              <a:rPr lang="en-US" sz="1600" dirty="0">
                <a:solidFill>
                  <a:srgbClr val="FFFF00"/>
                </a:solidFill>
                <a:latin typeface="Times New Roman" pitchFamily="18" charset="0"/>
                <a:cs typeface="Times New Roman" pitchFamily="18" charset="0"/>
              </a:rPr>
              <a:t>Introduce your second </a:t>
            </a:r>
            <a:r>
              <a:rPr lang="en-US" sz="1600" dirty="0" smtClean="0">
                <a:solidFill>
                  <a:srgbClr val="FFFF00"/>
                </a:solidFill>
                <a:latin typeface="Times New Roman" pitchFamily="18" charset="0"/>
                <a:cs typeface="Times New Roman" pitchFamily="18" charset="0"/>
              </a:rPr>
              <a:t>example from the play </a:t>
            </a:r>
            <a:r>
              <a:rPr lang="en-US" sz="1600" dirty="0">
                <a:solidFill>
                  <a:srgbClr val="FFFF00"/>
                </a:solidFill>
                <a:latin typeface="Times New Roman" pitchFamily="18" charset="0"/>
                <a:cs typeface="Times New Roman" pitchFamily="18" charset="0"/>
              </a:rPr>
              <a:t>(from your outline) and </a:t>
            </a:r>
            <a:r>
              <a:rPr lang="en-US" sz="1600" dirty="0" smtClean="0">
                <a:solidFill>
                  <a:srgbClr val="FFFF00"/>
                </a:solidFill>
                <a:latin typeface="Times New Roman" pitchFamily="18" charset="0"/>
                <a:cs typeface="Times New Roman" pitchFamily="18" charset="0"/>
              </a:rPr>
              <a:t>explain how </a:t>
            </a:r>
            <a:r>
              <a:rPr lang="en-US" sz="1600" dirty="0">
                <a:solidFill>
                  <a:srgbClr val="FFFF00"/>
                </a:solidFill>
                <a:latin typeface="Times New Roman" pitchFamily="18" charset="0"/>
                <a:cs typeface="Times New Roman" pitchFamily="18" charset="0"/>
              </a:rPr>
              <a:t>it relates to the topic. </a:t>
            </a:r>
            <a:endParaRPr lang="en-US" sz="1600" dirty="0" smtClean="0">
              <a:solidFill>
                <a:srgbClr val="FFFF00"/>
              </a:solidFill>
              <a:latin typeface="Times New Roman" pitchFamily="18" charset="0"/>
              <a:cs typeface="Times New Roman" pitchFamily="18" charset="0"/>
            </a:endParaRPr>
          </a:p>
          <a:p>
            <a:pPr marL="0" lvl="1" indent="0">
              <a:buNone/>
            </a:pPr>
            <a:r>
              <a:rPr lang="en-US" sz="1600" dirty="0">
                <a:solidFill>
                  <a:srgbClr val="FFFF00"/>
                </a:solidFill>
                <a:latin typeface="Times New Roman" pitchFamily="18" charset="0"/>
                <a:cs typeface="Times New Roman" pitchFamily="18" charset="0"/>
              </a:rPr>
              <a:t>1 </a:t>
            </a:r>
            <a:r>
              <a:rPr lang="en-US" sz="1600" dirty="0" smtClean="0">
                <a:solidFill>
                  <a:srgbClr val="FFFF00"/>
                </a:solidFill>
                <a:latin typeface="Times New Roman" pitchFamily="18" charset="0"/>
                <a:cs typeface="Times New Roman" pitchFamily="18" charset="0"/>
              </a:rPr>
              <a:t>SENTENCE</a:t>
            </a:r>
            <a:endParaRPr lang="en-US" sz="1600" dirty="0">
              <a:solidFill>
                <a:srgbClr val="FFFF00"/>
              </a:solidFill>
              <a:latin typeface="Times New Roman" pitchFamily="18" charset="0"/>
              <a:cs typeface="Times New Roman" pitchFamily="18" charset="0"/>
            </a:endParaRPr>
          </a:p>
          <a:p>
            <a:pPr marL="0" lvl="1" indent="0">
              <a:buNone/>
            </a:pPr>
            <a:r>
              <a:rPr lang="en-US" sz="1600" i="1" dirty="0" smtClean="0">
                <a:latin typeface="Times New Roman" pitchFamily="18" charset="0"/>
                <a:cs typeface="Times New Roman" pitchFamily="18" charset="0"/>
              </a:rPr>
              <a:t>Not until the very end, does Macbeth realize the witches prophecies were anything but damaging.</a:t>
            </a:r>
            <a:endParaRPr lang="en-US" sz="1600" i="1" dirty="0">
              <a:latin typeface="Times New Roman" pitchFamily="18" charset="0"/>
              <a:cs typeface="Times New Roman" pitchFamily="18" charset="0"/>
            </a:endParaRPr>
          </a:p>
          <a:p>
            <a:pPr marL="0" lvl="1" indent="0">
              <a:buNone/>
            </a:pPr>
            <a:r>
              <a:rPr lang="en-US" sz="1600" dirty="0">
                <a:solidFill>
                  <a:srgbClr val="FFFF00"/>
                </a:solidFill>
                <a:latin typeface="Times New Roman" pitchFamily="18" charset="0"/>
                <a:cs typeface="Times New Roman" pitchFamily="18" charset="0"/>
              </a:rPr>
              <a:t>Use your </a:t>
            </a:r>
            <a:r>
              <a:rPr lang="en-US" sz="1600" dirty="0" smtClean="0">
                <a:solidFill>
                  <a:srgbClr val="FFFF00"/>
                </a:solidFill>
                <a:latin typeface="Times New Roman" pitchFamily="18" charset="0"/>
                <a:cs typeface="Times New Roman" pitchFamily="18" charset="0"/>
              </a:rPr>
              <a:t>quote </a:t>
            </a:r>
            <a:r>
              <a:rPr lang="en-US" sz="1600" dirty="0">
                <a:solidFill>
                  <a:srgbClr val="FFFF00"/>
                </a:solidFill>
                <a:latin typeface="Times New Roman" pitchFamily="18" charset="0"/>
                <a:cs typeface="Times New Roman" pitchFamily="18" charset="0"/>
              </a:rPr>
              <a:t>for this topic.  This quote should be imbedded in your </a:t>
            </a:r>
            <a:r>
              <a:rPr lang="en-US" sz="1600" dirty="0" smtClean="0">
                <a:solidFill>
                  <a:srgbClr val="FFFF00"/>
                </a:solidFill>
                <a:latin typeface="Times New Roman" pitchFamily="18" charset="0"/>
                <a:cs typeface="Times New Roman" pitchFamily="18" charset="0"/>
              </a:rPr>
              <a:t>writing—do </a:t>
            </a:r>
            <a:r>
              <a:rPr lang="en-US" sz="1600" dirty="0">
                <a:solidFill>
                  <a:srgbClr val="FFFF00"/>
                </a:solidFill>
                <a:latin typeface="Times New Roman" pitchFamily="18" charset="0"/>
                <a:cs typeface="Times New Roman" pitchFamily="18" charset="0"/>
              </a:rPr>
              <a:t>not just “drop” it in. </a:t>
            </a:r>
            <a:endParaRPr lang="en-US" sz="1600" dirty="0" smtClean="0">
              <a:solidFill>
                <a:srgbClr val="FFFF00"/>
              </a:solidFill>
              <a:latin typeface="Times New Roman" pitchFamily="18" charset="0"/>
              <a:cs typeface="Times New Roman" pitchFamily="18" charset="0"/>
            </a:endParaRPr>
          </a:p>
          <a:p>
            <a:pPr marL="0" lvl="1" indent="0">
              <a:buNone/>
            </a:pPr>
            <a:r>
              <a:rPr lang="en-US" sz="1600" dirty="0">
                <a:solidFill>
                  <a:srgbClr val="FFFF00"/>
                </a:solidFill>
                <a:latin typeface="Times New Roman" pitchFamily="18" charset="0"/>
                <a:cs typeface="Times New Roman" pitchFamily="18" charset="0"/>
              </a:rPr>
              <a:t>1 </a:t>
            </a:r>
            <a:r>
              <a:rPr lang="en-US" sz="1600" dirty="0" smtClean="0">
                <a:solidFill>
                  <a:srgbClr val="FFFF00"/>
                </a:solidFill>
                <a:latin typeface="Times New Roman" pitchFamily="18" charset="0"/>
                <a:cs typeface="Times New Roman" pitchFamily="18" charset="0"/>
              </a:rPr>
              <a:t>SENTENCE</a:t>
            </a:r>
            <a:endParaRPr lang="en-US" sz="1600" dirty="0">
              <a:solidFill>
                <a:srgbClr val="FFFF00"/>
              </a:solidFill>
              <a:latin typeface="Times New Roman" pitchFamily="18" charset="0"/>
              <a:cs typeface="Times New Roman" pitchFamily="18" charset="0"/>
            </a:endParaRPr>
          </a:p>
          <a:p>
            <a:pPr marL="0" lvl="1" indent="0">
              <a:buNone/>
            </a:pPr>
            <a:r>
              <a:rPr lang="en-US" sz="1600" i="1" dirty="0" smtClean="0">
                <a:latin typeface="Times New Roman" pitchFamily="18" charset="0"/>
                <a:cs typeface="Times New Roman" pitchFamily="18" charset="0"/>
              </a:rPr>
              <a:t>When Macbeth learns that </a:t>
            </a:r>
            <a:r>
              <a:rPr lang="en-US" sz="1600" i="1" dirty="0" err="1" smtClean="0">
                <a:latin typeface="Times New Roman" pitchFamily="18" charset="0"/>
                <a:cs typeface="Times New Roman" pitchFamily="18" charset="0"/>
              </a:rPr>
              <a:t>Macduff</a:t>
            </a:r>
            <a:r>
              <a:rPr lang="en-US" sz="1600" i="1" dirty="0" smtClean="0">
                <a:latin typeface="Times New Roman" pitchFamily="18" charset="0"/>
                <a:cs typeface="Times New Roman" pitchFamily="18" charset="0"/>
              </a:rPr>
              <a:t> was not born of woman, he then understands that the witches were nothing but “juggling fiends” who wanted to “palter with us in a double sense” </a:t>
            </a:r>
            <a:r>
              <a:rPr lang="en-US" sz="1600" i="1" dirty="0">
                <a:latin typeface="Times New Roman" pitchFamily="18" charset="0"/>
                <a:cs typeface="Times New Roman" pitchFamily="18" charset="0"/>
              </a:rPr>
              <a:t>(Act </a:t>
            </a:r>
            <a:r>
              <a:rPr lang="en-US" sz="1600" i="1" dirty="0" smtClean="0">
                <a:latin typeface="Times New Roman" pitchFamily="18" charset="0"/>
                <a:cs typeface="Times New Roman" pitchFamily="18" charset="0"/>
              </a:rPr>
              <a:t>5.8, </a:t>
            </a:r>
            <a:r>
              <a:rPr lang="en-US" sz="1600" i="1" dirty="0">
                <a:latin typeface="Times New Roman" pitchFamily="18" charset="0"/>
                <a:cs typeface="Times New Roman" pitchFamily="18" charset="0"/>
              </a:rPr>
              <a:t>lines </a:t>
            </a:r>
            <a:r>
              <a:rPr lang="en-US" sz="1600" i="1" dirty="0" smtClean="0">
                <a:latin typeface="Times New Roman" pitchFamily="18" charset="0"/>
                <a:cs typeface="Times New Roman" pitchFamily="18" charset="0"/>
              </a:rPr>
              <a:t>23-24).</a:t>
            </a:r>
            <a:endParaRPr lang="en-US" sz="1600" i="1" dirty="0">
              <a:latin typeface="Times New Roman" pitchFamily="18" charset="0"/>
              <a:cs typeface="Times New Roman" pitchFamily="18" charset="0"/>
            </a:endParaRPr>
          </a:p>
          <a:p>
            <a:pPr marL="0" lvl="1" indent="0">
              <a:buNone/>
            </a:pPr>
            <a:r>
              <a:rPr lang="en-US" sz="1600" dirty="0">
                <a:solidFill>
                  <a:srgbClr val="FFFF00"/>
                </a:solidFill>
                <a:latin typeface="Times New Roman" pitchFamily="18" charset="0"/>
                <a:cs typeface="Times New Roman" pitchFamily="18" charset="0"/>
              </a:rPr>
              <a:t>Explain your quote.  Why are you using it?  How does it relate to the topic</a:t>
            </a:r>
            <a:r>
              <a:rPr lang="en-US" sz="1600" dirty="0" smtClean="0">
                <a:solidFill>
                  <a:srgbClr val="FFFF00"/>
                </a:solidFill>
                <a:latin typeface="Times New Roman" pitchFamily="18" charset="0"/>
                <a:cs typeface="Times New Roman" pitchFamily="18" charset="0"/>
              </a:rPr>
              <a:t>?</a:t>
            </a:r>
          </a:p>
          <a:p>
            <a:pPr marL="0" lvl="1" indent="0">
              <a:buNone/>
            </a:pPr>
            <a:r>
              <a:rPr lang="en-US" sz="1600" dirty="0">
                <a:solidFill>
                  <a:srgbClr val="FFFF00"/>
                </a:solidFill>
                <a:latin typeface="Times New Roman" pitchFamily="18" charset="0"/>
                <a:cs typeface="Times New Roman" pitchFamily="18" charset="0"/>
              </a:rPr>
              <a:t>1 </a:t>
            </a:r>
            <a:r>
              <a:rPr lang="en-US" sz="1600" dirty="0" smtClean="0">
                <a:solidFill>
                  <a:srgbClr val="FFFF00"/>
                </a:solidFill>
                <a:latin typeface="Times New Roman" pitchFamily="18" charset="0"/>
                <a:cs typeface="Times New Roman" pitchFamily="18" charset="0"/>
              </a:rPr>
              <a:t>SENTENCE </a:t>
            </a:r>
          </a:p>
          <a:p>
            <a:pPr marL="0" lvl="1" indent="0">
              <a:buNone/>
            </a:pPr>
            <a:r>
              <a:rPr lang="en-US" sz="1600" i="1" dirty="0" smtClean="0">
                <a:latin typeface="Times New Roman" pitchFamily="18" charset="0"/>
                <a:cs typeface="Times New Roman" pitchFamily="18" charset="0"/>
              </a:rPr>
              <a:t>Macbeth finally realizes what he refused to face all along—the witches tricked him with their lies, and his own actions are the cause of his demise.</a:t>
            </a:r>
          </a:p>
          <a:p>
            <a:pPr marL="0" lvl="1" indent="0">
              <a:buNone/>
            </a:pPr>
            <a:r>
              <a:rPr lang="en-US" sz="1600" dirty="0">
                <a:solidFill>
                  <a:srgbClr val="FFFF00"/>
                </a:solidFill>
                <a:latin typeface="Times New Roman" pitchFamily="18" charset="0"/>
                <a:cs typeface="Times New Roman" pitchFamily="18" charset="0"/>
              </a:rPr>
              <a:t>Concluding analysis—tie the topic of this paragraph back to your theme. </a:t>
            </a:r>
            <a:endParaRPr lang="en-US" sz="1600" dirty="0" smtClean="0">
              <a:solidFill>
                <a:srgbClr val="FFFF00"/>
              </a:solidFill>
              <a:latin typeface="Times New Roman" pitchFamily="18" charset="0"/>
              <a:cs typeface="Times New Roman" pitchFamily="18" charset="0"/>
            </a:endParaRPr>
          </a:p>
          <a:p>
            <a:pPr marL="0" lvl="1" indent="0">
              <a:buNone/>
            </a:pPr>
            <a:r>
              <a:rPr lang="en-US" sz="1600" dirty="0">
                <a:solidFill>
                  <a:srgbClr val="FFFF00"/>
                </a:solidFill>
                <a:latin typeface="Times New Roman" pitchFamily="18" charset="0"/>
                <a:cs typeface="Times New Roman" pitchFamily="18" charset="0"/>
              </a:rPr>
              <a:t>1 </a:t>
            </a:r>
            <a:r>
              <a:rPr lang="en-US" sz="1600" dirty="0" smtClean="0">
                <a:solidFill>
                  <a:srgbClr val="FFFF00"/>
                </a:solidFill>
                <a:latin typeface="Times New Roman" pitchFamily="18" charset="0"/>
                <a:cs typeface="Times New Roman" pitchFamily="18" charset="0"/>
              </a:rPr>
              <a:t>SENTENCE</a:t>
            </a:r>
          </a:p>
          <a:p>
            <a:pPr marL="0" lvl="1" indent="0">
              <a:buNone/>
            </a:pPr>
            <a:r>
              <a:rPr lang="en-US" sz="1600" i="1" dirty="0" smtClean="0">
                <a:latin typeface="Times New Roman" pitchFamily="18" charset="0"/>
                <a:cs typeface="Times New Roman" pitchFamily="18" charset="0"/>
              </a:rPr>
              <a:t>Deception is a cruel beast—Macbeth was unable to see beyond this, and ultimately, it caused his undoing.</a:t>
            </a:r>
            <a:endParaRPr lang="en-US" sz="1600" i="1" dirty="0">
              <a:latin typeface="Times New Roman" pitchFamily="18" charset="0"/>
              <a:cs typeface="Times New Roman" pitchFamily="18" charset="0"/>
            </a:endParaRPr>
          </a:p>
          <a:p>
            <a:pPr marL="0" lvl="1" indent="0">
              <a:buNone/>
            </a:pPr>
            <a:endParaRPr lang="en-US" sz="1600" i="1" dirty="0">
              <a:latin typeface="Times New Roman" pitchFamily="18" charset="0"/>
              <a:cs typeface="Times New Roman" pitchFamily="18" charset="0"/>
            </a:endParaRPr>
          </a:p>
          <a:p>
            <a:pPr marL="0" indent="0">
              <a:buNone/>
            </a:pP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47491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fade">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fade">
                                      <p:cBhvr>
                                        <p:cTn id="97"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US" sz="2000" dirty="0" smtClean="0">
                <a:latin typeface="Times New Roman" pitchFamily="18" charset="0"/>
                <a:cs typeface="Times New Roman" pitchFamily="18" charset="0"/>
              </a:rPr>
              <a:t>CONCLUSION</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763000" cy="4648200"/>
          </a:xfrm>
        </p:spPr>
        <p:txBody>
          <a:bodyPr>
            <a:normAutofit/>
          </a:bodyPr>
          <a:lstStyle/>
          <a:p>
            <a:pPr marL="0" lvl="0" indent="0">
              <a:buNone/>
            </a:pPr>
            <a:r>
              <a:rPr lang="en-US" sz="1800" dirty="0">
                <a:solidFill>
                  <a:srgbClr val="FFFF00"/>
                </a:solidFill>
                <a:latin typeface="Times New Roman" pitchFamily="18" charset="0"/>
                <a:cs typeface="Times New Roman" pitchFamily="18" charset="0"/>
              </a:rPr>
              <a:t>Rephrase your thesis statement in a different way (do not rewrite it!). (1 sentence</a:t>
            </a:r>
            <a:r>
              <a:rPr lang="en-US" sz="1800" dirty="0" smtClean="0">
                <a:solidFill>
                  <a:srgbClr val="FFFF00"/>
                </a:solidFill>
                <a:latin typeface="Times New Roman" pitchFamily="18" charset="0"/>
                <a:cs typeface="Times New Roman" pitchFamily="18" charset="0"/>
              </a:rPr>
              <a:t>)</a:t>
            </a:r>
          </a:p>
          <a:p>
            <a:pPr marL="0" lvl="0" indent="0">
              <a:buNone/>
            </a:pPr>
            <a:r>
              <a:rPr lang="en-US" sz="1800" dirty="0" smtClean="0">
                <a:latin typeface="Times New Roman" pitchFamily="18" charset="0"/>
                <a:cs typeface="Times New Roman" pitchFamily="18" charset="0"/>
              </a:rPr>
              <a:t>Deception, even in the smallest form, is vastly damaging. </a:t>
            </a:r>
            <a:endParaRPr lang="en-US" sz="1800" dirty="0">
              <a:latin typeface="Times New Roman" pitchFamily="18" charset="0"/>
              <a:cs typeface="Times New Roman" pitchFamily="18" charset="0"/>
            </a:endParaRPr>
          </a:p>
          <a:p>
            <a:pPr marL="0" lvl="0" indent="0">
              <a:buNone/>
            </a:pPr>
            <a:r>
              <a:rPr lang="en-US" sz="1800" dirty="0">
                <a:solidFill>
                  <a:srgbClr val="FFFF00"/>
                </a:solidFill>
                <a:latin typeface="Times New Roman" pitchFamily="18" charset="0"/>
                <a:cs typeface="Times New Roman" pitchFamily="18" charset="0"/>
              </a:rPr>
              <a:t>Explain how this theme is relevant to society, as a whole.  (2 sentences</a:t>
            </a:r>
            <a:r>
              <a:rPr lang="en-US" sz="1800" dirty="0" smtClean="0">
                <a:solidFill>
                  <a:srgbClr val="FFFF00"/>
                </a:solidFill>
                <a:latin typeface="Times New Roman" pitchFamily="18" charset="0"/>
                <a:cs typeface="Times New Roman" pitchFamily="18" charset="0"/>
              </a:rPr>
              <a:t>)</a:t>
            </a:r>
          </a:p>
          <a:p>
            <a:pPr marL="0" indent="0">
              <a:buNone/>
            </a:pPr>
            <a:r>
              <a:rPr lang="en-US" sz="1800" dirty="0" smtClean="0">
                <a:latin typeface="Times New Roman" pitchFamily="18" charset="0"/>
                <a:cs typeface="Times New Roman" pitchFamily="18" charset="0"/>
              </a:rPr>
              <a:t>Dishonesties change people, working from the inside and going outward.</a:t>
            </a:r>
          </a:p>
          <a:p>
            <a:pPr marL="0" indent="0">
              <a:buNone/>
            </a:pPr>
            <a:r>
              <a:rPr lang="en-US" sz="1800" dirty="0" smtClean="0">
                <a:latin typeface="Times New Roman" pitchFamily="18" charset="0"/>
                <a:cs typeface="Times New Roman" pitchFamily="18" charset="0"/>
              </a:rPr>
              <a:t>Peace within one’s self can only be found in the light of sincerity and acceptance of truth.   </a:t>
            </a:r>
            <a:endParaRPr lang="en-US" sz="1800" dirty="0">
              <a:solidFill>
                <a:srgbClr val="FFFF00"/>
              </a:solidFill>
              <a:latin typeface="Times New Roman" pitchFamily="18" charset="0"/>
              <a:cs typeface="Times New Roman" pitchFamily="18" charset="0"/>
            </a:endParaRPr>
          </a:p>
          <a:p>
            <a:pPr marL="0" lvl="0" indent="0">
              <a:buNone/>
            </a:pPr>
            <a:r>
              <a:rPr lang="en-US" sz="1800" dirty="0">
                <a:solidFill>
                  <a:srgbClr val="FFFF00"/>
                </a:solidFill>
                <a:latin typeface="Times New Roman" pitchFamily="18" charset="0"/>
                <a:cs typeface="Times New Roman" pitchFamily="18" charset="0"/>
              </a:rPr>
              <a:t>Describe how the play best reveals this theme (sum up your ideas).  (1 sentence</a:t>
            </a:r>
            <a:r>
              <a:rPr lang="en-US" sz="1800" dirty="0" smtClean="0">
                <a:solidFill>
                  <a:srgbClr val="FFFF00"/>
                </a:solidFill>
                <a:latin typeface="Times New Roman" pitchFamily="18" charset="0"/>
                <a:cs typeface="Times New Roman" pitchFamily="18" charset="0"/>
              </a:rPr>
              <a:t>)</a:t>
            </a:r>
          </a:p>
          <a:p>
            <a:pPr marL="0" indent="0">
              <a:buNone/>
            </a:pPr>
            <a:r>
              <a:rPr lang="en-US" sz="1800" dirty="0" smtClean="0">
                <a:latin typeface="Times New Roman" pitchFamily="18" charset="0"/>
                <a:cs typeface="Times New Roman" pitchFamily="18" charset="0"/>
              </a:rPr>
              <a:t>This idea is illustrated through both Macbeth and his wife—each loses their self in their avarice and desires. </a:t>
            </a:r>
            <a:endParaRPr lang="en-US" sz="1800" dirty="0">
              <a:solidFill>
                <a:srgbClr val="FFFF00"/>
              </a:solidFill>
              <a:latin typeface="Times New Roman" pitchFamily="18" charset="0"/>
              <a:cs typeface="Times New Roman" pitchFamily="18" charset="0"/>
            </a:endParaRPr>
          </a:p>
          <a:p>
            <a:pPr marL="0" lvl="0" indent="0">
              <a:buNone/>
            </a:pPr>
            <a:r>
              <a:rPr lang="en-US" sz="1800" dirty="0">
                <a:solidFill>
                  <a:srgbClr val="FFFF00"/>
                </a:solidFill>
                <a:latin typeface="Times New Roman" pitchFamily="18" charset="0"/>
                <a:cs typeface="Times New Roman" pitchFamily="18" charset="0"/>
              </a:rPr>
              <a:t>End with one strong, final thought.  (1 sentence)</a:t>
            </a:r>
          </a:p>
          <a:p>
            <a:pPr marL="0" lvl="1" indent="0">
              <a:buNone/>
            </a:pPr>
            <a:r>
              <a:rPr lang="en-US" sz="1800" dirty="0" smtClean="0">
                <a:latin typeface="Times New Roman" pitchFamily="18" charset="0"/>
                <a:cs typeface="Times New Roman" pitchFamily="18" charset="0"/>
              </a:rPr>
              <a:t>Not until the very end does Macbeth realize his tragic state, by then, the lies cannot be undone.</a:t>
            </a:r>
            <a:endParaRPr lang="en-US" sz="1800" dirty="0">
              <a:latin typeface="Times New Roman" pitchFamily="18" charset="0"/>
              <a:cs typeface="Times New Roman" pitchFamily="18" charset="0"/>
            </a:endParaRPr>
          </a:p>
          <a:p>
            <a:pPr marL="0" lvl="1" indent="0">
              <a:buNone/>
            </a:pPr>
            <a:endParaRPr lang="en-US" sz="1800" i="1" dirty="0">
              <a:solidFill>
                <a:srgbClr val="FFFF00"/>
              </a:solidFill>
              <a:latin typeface="Times New Roman" pitchFamily="18" charset="0"/>
              <a:cs typeface="Times New Roman" pitchFamily="18" charset="0"/>
            </a:endParaRPr>
          </a:p>
          <a:p>
            <a:pPr marL="0" indent="0">
              <a:buNone/>
            </a:pPr>
            <a:endParaRPr lang="en-US" sz="18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97696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Editing—2</a:t>
            </a:r>
            <a:r>
              <a:rPr lang="en-US" baseline="30000" dirty="0" smtClean="0"/>
              <a:t>nd</a:t>
            </a:r>
            <a:r>
              <a:rPr lang="en-US" dirty="0" smtClean="0"/>
              <a:t> Drafts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solidFill>
                  <a:srgbClr val="FFFF00"/>
                </a:solidFill>
              </a:rPr>
              <a:t>Trade essays with someone.  You have 15 to do the following:</a:t>
            </a:r>
          </a:p>
          <a:p>
            <a:pPr lvl="0"/>
            <a:r>
              <a:rPr lang="en-US" dirty="0"/>
              <a:t> Read the essay aloud to yourself</a:t>
            </a:r>
            <a:r>
              <a:rPr lang="en-US" dirty="0" smtClean="0"/>
              <a:t>.</a:t>
            </a:r>
            <a:endParaRPr lang="en-US" dirty="0"/>
          </a:p>
          <a:p>
            <a:pPr lvl="0"/>
            <a:r>
              <a:rPr lang="en-US" dirty="0"/>
              <a:t>At the end, write two good things about the essay</a:t>
            </a:r>
            <a:r>
              <a:rPr lang="en-US" dirty="0" smtClean="0"/>
              <a:t>.</a:t>
            </a:r>
            <a:endParaRPr lang="en-US" dirty="0"/>
          </a:p>
          <a:p>
            <a:pPr marL="0" lvl="0" indent="0">
              <a:buNone/>
            </a:pPr>
            <a:r>
              <a:rPr lang="en-US" dirty="0">
                <a:solidFill>
                  <a:srgbClr val="FFFF00"/>
                </a:solidFill>
              </a:rPr>
              <a:t>Check (and revise) the essay for the following:</a:t>
            </a:r>
          </a:p>
          <a:p>
            <a:pPr lvl="0">
              <a:buFont typeface="Wingdings" pitchFamily="2" charset="2"/>
              <a:buChar char="ü"/>
            </a:pPr>
            <a:r>
              <a:rPr lang="en-US" dirty="0"/>
              <a:t>Present Tense</a:t>
            </a:r>
          </a:p>
          <a:p>
            <a:pPr lvl="0">
              <a:buFont typeface="Wingdings" pitchFamily="2" charset="2"/>
              <a:buChar char="ü"/>
            </a:pPr>
            <a:r>
              <a:rPr lang="en-US" dirty="0"/>
              <a:t>Third Person</a:t>
            </a:r>
          </a:p>
          <a:p>
            <a:pPr lvl="0">
              <a:buFont typeface="Wingdings" pitchFamily="2" charset="2"/>
              <a:buChar char="ü"/>
            </a:pPr>
            <a:r>
              <a:rPr lang="en-US" dirty="0"/>
              <a:t>No contractions</a:t>
            </a:r>
          </a:p>
          <a:p>
            <a:pPr lvl="0">
              <a:buFont typeface="Wingdings" pitchFamily="2" charset="2"/>
              <a:buChar char="ü"/>
            </a:pPr>
            <a:r>
              <a:rPr lang="en-US" dirty="0"/>
              <a:t>Correct Spelling</a:t>
            </a:r>
          </a:p>
          <a:p>
            <a:pPr lvl="0">
              <a:buFont typeface="Wingdings" pitchFamily="2" charset="2"/>
              <a:buChar char="ü"/>
            </a:pPr>
            <a:r>
              <a:rPr lang="en-US" dirty="0"/>
              <a:t>Does the introduction clearly address the prompt?</a:t>
            </a:r>
          </a:p>
          <a:p>
            <a:pPr lvl="0">
              <a:buFont typeface="Wingdings" pitchFamily="2" charset="2"/>
              <a:buChar char="ü"/>
            </a:pPr>
            <a:r>
              <a:rPr lang="en-US" dirty="0"/>
              <a:t>Is there a satisfying conclusion?</a:t>
            </a:r>
          </a:p>
          <a:p>
            <a:pPr lvl="0">
              <a:buFont typeface="Wingdings" pitchFamily="2" charset="2"/>
              <a:buChar char="ü"/>
            </a:pPr>
            <a:r>
              <a:rPr lang="en-US" dirty="0"/>
              <a:t>Do ALL of the body paragraphs specifically back up the writer’s thesis?</a:t>
            </a:r>
          </a:p>
          <a:p>
            <a:pPr lvl="0">
              <a:buFont typeface="Wingdings" pitchFamily="2" charset="2"/>
              <a:buChar char="ü"/>
            </a:pPr>
            <a:r>
              <a:rPr lang="en-US" dirty="0"/>
              <a:t>Do the quotes relate </a:t>
            </a:r>
            <a:r>
              <a:rPr lang="en-US" dirty="0" smtClean="0"/>
              <a:t>to the </a:t>
            </a:r>
            <a:r>
              <a:rPr lang="en-US" dirty="0"/>
              <a:t>writer’s ideas AND are the transitions in and out smooth</a:t>
            </a:r>
            <a:r>
              <a:rPr lang="en-US" dirty="0" smtClean="0"/>
              <a:t>?</a:t>
            </a:r>
            <a:endParaRPr lang="en-US" dirty="0"/>
          </a:p>
          <a:p>
            <a:pPr lvl="0">
              <a:buFont typeface="Wingdings" pitchFamily="2" charset="2"/>
              <a:buChar char="ü"/>
            </a:pPr>
            <a:r>
              <a:rPr lang="en-US" dirty="0"/>
              <a:t>Sign your partner’s paper.</a:t>
            </a:r>
          </a:p>
          <a:p>
            <a:endParaRPr lang="en-US" dirty="0"/>
          </a:p>
        </p:txBody>
      </p:sp>
    </p:spTree>
    <p:extLst>
      <p:ext uri="{BB962C8B-B14F-4D97-AF65-F5344CB8AC3E}">
        <p14:creationId xmlns:p14="http://schemas.microsoft.com/office/powerpoint/2010/main" val="75767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Steps 11 and 12</a:t>
            </a:r>
            <a:endParaRPr lang="en-US" dirty="0"/>
          </a:p>
        </p:txBody>
      </p:sp>
      <p:sp>
        <p:nvSpPr>
          <p:cNvPr id="3" name="Content Placeholder 2"/>
          <p:cNvSpPr>
            <a:spLocks noGrp="1"/>
          </p:cNvSpPr>
          <p:nvPr>
            <p:ph idx="1"/>
          </p:nvPr>
        </p:nvSpPr>
        <p:spPr>
          <a:xfrm>
            <a:off x="457200" y="1295400"/>
            <a:ext cx="8229600" cy="5105400"/>
          </a:xfrm>
        </p:spPr>
        <p:txBody>
          <a:bodyPr>
            <a:normAutofit fontScale="92500"/>
          </a:bodyPr>
          <a:lstStyle/>
          <a:p>
            <a:pPr marL="0" indent="0">
              <a:buNone/>
            </a:pPr>
            <a:r>
              <a:rPr lang="en-US" sz="2600" dirty="0" smtClean="0">
                <a:solidFill>
                  <a:srgbClr val="00B0F0"/>
                </a:solidFill>
              </a:rPr>
              <a:t>Step 11—Adding Transitions:</a:t>
            </a:r>
          </a:p>
          <a:p>
            <a:r>
              <a:rPr lang="en-US" sz="2600" dirty="0" smtClean="0"/>
              <a:t>Each paragraph MUST have at least TWO transitions.  If you have already used some, highlight them ALL in </a:t>
            </a:r>
            <a:r>
              <a:rPr lang="en-US" sz="2600" dirty="0" smtClean="0">
                <a:solidFill>
                  <a:srgbClr val="FFFF00"/>
                </a:solidFill>
              </a:rPr>
              <a:t>yellow</a:t>
            </a:r>
            <a:r>
              <a:rPr lang="en-US" sz="2600" dirty="0" smtClean="0"/>
              <a:t>.</a:t>
            </a:r>
          </a:p>
          <a:p>
            <a:r>
              <a:rPr lang="en-US" sz="2600" dirty="0" smtClean="0"/>
              <a:t>Now, go back and add more, so that you have at least TWO per paragraph—use the handout! </a:t>
            </a:r>
          </a:p>
          <a:p>
            <a:pPr marL="0" indent="0">
              <a:buNone/>
            </a:pPr>
            <a:endParaRPr lang="en-US" sz="2600" dirty="0" smtClean="0"/>
          </a:p>
          <a:p>
            <a:pPr marL="0" indent="0">
              <a:buNone/>
            </a:pPr>
            <a:r>
              <a:rPr lang="en-US" sz="2600" dirty="0">
                <a:solidFill>
                  <a:srgbClr val="00B0F0"/>
                </a:solidFill>
              </a:rPr>
              <a:t>Step </a:t>
            </a:r>
            <a:r>
              <a:rPr lang="en-US" sz="2600" dirty="0" smtClean="0">
                <a:solidFill>
                  <a:srgbClr val="00B0F0"/>
                </a:solidFill>
              </a:rPr>
              <a:t>12—Using Vocabulary Words:</a:t>
            </a:r>
            <a:endParaRPr lang="en-US" sz="2600" dirty="0">
              <a:solidFill>
                <a:srgbClr val="00B0F0"/>
              </a:solidFill>
            </a:endParaRPr>
          </a:p>
          <a:p>
            <a:r>
              <a:rPr lang="en-US" sz="2600" dirty="0" smtClean="0"/>
              <a:t>You must use at least FIVE vocabulary words correctly throughout your essay (they cannot be part of a quote).  </a:t>
            </a:r>
            <a:r>
              <a:rPr lang="en-US" sz="2600" dirty="0"/>
              <a:t>If you have already used some, highlight them ALL in </a:t>
            </a:r>
            <a:r>
              <a:rPr lang="en-US" sz="2600" dirty="0" smtClean="0">
                <a:solidFill>
                  <a:srgbClr val="FF3399"/>
                </a:solidFill>
              </a:rPr>
              <a:t>pink</a:t>
            </a:r>
            <a:r>
              <a:rPr lang="en-US" sz="2600" dirty="0" smtClean="0"/>
              <a:t>.</a:t>
            </a:r>
            <a:endParaRPr lang="en-US" sz="2600" dirty="0"/>
          </a:p>
          <a:p>
            <a:r>
              <a:rPr lang="en-US" sz="2600" dirty="0"/>
              <a:t>Now, go back and add more, so that you have at least </a:t>
            </a:r>
            <a:r>
              <a:rPr lang="en-US" sz="2600" dirty="0" smtClean="0"/>
              <a:t>FIVE in your entire essay—use </a:t>
            </a:r>
            <a:r>
              <a:rPr lang="en-US" sz="2600" dirty="0"/>
              <a:t>the </a:t>
            </a:r>
            <a:r>
              <a:rPr lang="en-US" sz="2600" dirty="0" smtClean="0"/>
              <a:t>handout and your notes! </a:t>
            </a:r>
            <a:endParaRPr lang="en-US" sz="2600" dirty="0"/>
          </a:p>
          <a:p>
            <a:endParaRPr lang="en-US" dirty="0"/>
          </a:p>
        </p:txBody>
      </p:sp>
    </p:spTree>
    <p:extLst>
      <p:ext uri="{BB962C8B-B14F-4D97-AF65-F5344CB8AC3E}">
        <p14:creationId xmlns:p14="http://schemas.microsoft.com/office/powerpoint/2010/main" val="3156345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2083</TotalTime>
  <Words>1274</Words>
  <Application>Microsoft Office PowerPoint</Application>
  <PresentationFormat>On-screen Show (4:3)</PresentationFormat>
  <Paragraphs>79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 New Roman</vt:lpstr>
      <vt:lpstr>Wingdings</vt:lpstr>
      <vt:lpstr>Office Theme</vt:lpstr>
      <vt:lpstr>Write your introductory paragraph following the guidelines provided:</vt:lpstr>
      <vt:lpstr>THESIS STATEMENT</vt:lpstr>
      <vt:lpstr>PowerPoint Presentation</vt:lpstr>
      <vt:lpstr>PowerPoint Presentation</vt:lpstr>
      <vt:lpstr>CONCLUSION</vt:lpstr>
      <vt:lpstr>Editing—2nd Drafts</vt:lpstr>
      <vt:lpstr>Steps 11 and 12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Sanderson, Shannon</dc:creator>
  <cp:lastModifiedBy>Pelotte, Lettice</cp:lastModifiedBy>
  <cp:revision>24</cp:revision>
  <dcterms:created xsi:type="dcterms:W3CDTF">2013-09-24T14:30:06Z</dcterms:created>
  <dcterms:modified xsi:type="dcterms:W3CDTF">2015-11-23T19:59:07Z</dcterms:modified>
</cp:coreProperties>
</file>