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1" r:id="rId1"/>
  </p:sldMasterIdLst>
  <p:notesMasterIdLst>
    <p:notesMasterId r:id="rId11"/>
  </p:notesMasterIdLst>
  <p:sldIdLst>
    <p:sldId id="267" r:id="rId2"/>
    <p:sldId id="260" r:id="rId3"/>
    <p:sldId id="266" r:id="rId4"/>
    <p:sldId id="259" r:id="rId5"/>
    <p:sldId id="265" r:id="rId6"/>
    <p:sldId id="269" r:id="rId7"/>
    <p:sldId id="261" r:id="rId8"/>
    <p:sldId id="262" r:id="rId9"/>
    <p:sldId id="270"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snapToObjects="1">
      <p:cViewPr varScale="1">
        <p:scale>
          <a:sx n="90" d="100"/>
          <a:sy n="90" d="100"/>
        </p:scale>
        <p:origin x="1744"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077598-ECF1-E545-8BFC-BC3DDDC32804}" type="datetimeFigureOut">
              <a:rPr lang="en-US" smtClean="0"/>
              <a:t>9/4/18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5D46CE-5AB2-FB44-B533-9122DC9CDE91}" type="slidenum">
              <a:rPr lang="en-US" smtClean="0"/>
              <a:t>‹#›</a:t>
            </a:fld>
            <a:endParaRPr lang="en-US"/>
          </a:p>
        </p:txBody>
      </p:sp>
    </p:spTree>
    <p:extLst>
      <p:ext uri="{BB962C8B-B14F-4D97-AF65-F5344CB8AC3E}">
        <p14:creationId xmlns:p14="http://schemas.microsoft.com/office/powerpoint/2010/main" val="10167726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6C9D5788-F869-514E-AB91-BAE8F9B1C9CB}"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9D5788-F869-514E-AB91-BAE8F9B1C9CB}"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D77E3-192A-C448-B043-6968E7CAA17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9D5788-F869-514E-AB91-BAE8F9B1C9CB}"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D77E3-192A-C448-B043-6968E7CAA17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80B524-520B-DE45-AA9E-0C30B4DB9941}" type="slidenum">
              <a:rPr lang="en-US"/>
              <a:pPr>
                <a:defRPr/>
              </a:pPr>
              <a:t>‹#›</a:t>
            </a:fld>
            <a:endParaRPr lang="en-US"/>
          </a:p>
        </p:txBody>
      </p:sp>
    </p:spTree>
    <p:extLst>
      <p:ext uri="{BB962C8B-B14F-4D97-AF65-F5344CB8AC3E}">
        <p14:creationId xmlns:p14="http://schemas.microsoft.com/office/powerpoint/2010/main" val="1979479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9D5788-F869-514E-AB91-BAE8F9B1C9CB}"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D77E3-192A-C448-B043-6968E7CAA17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6C9D5788-F869-514E-AB91-BAE8F9B1C9CB}"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D77E3-192A-C448-B043-6968E7CAA17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9D5788-F869-514E-AB91-BAE8F9B1C9CB}" type="datetimeFigureOut">
              <a:rPr lang="en-US" smtClean="0"/>
              <a:t>9/4/18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8D77E3-192A-C448-B043-6968E7CAA17F}"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9D5788-F869-514E-AB91-BAE8F9B1C9CB}" type="datetimeFigureOut">
              <a:rPr lang="en-US" smtClean="0"/>
              <a:t>9/4/18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8D77E3-192A-C448-B043-6968E7CAA17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9D5788-F869-514E-AB91-BAE8F9B1C9CB}" type="datetimeFigureOut">
              <a:rPr lang="en-US" smtClean="0"/>
              <a:t>9/4/18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8D77E3-192A-C448-B043-6968E7CAA17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9D5788-F869-514E-AB91-BAE8F9B1C9CB}" type="datetimeFigureOut">
              <a:rPr lang="en-US" smtClean="0"/>
              <a:t>9/4/18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8D77E3-192A-C448-B043-6968E7CAA17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6C9D5788-F869-514E-AB91-BAE8F9B1C9CB}" type="datetimeFigureOut">
              <a:rPr lang="en-US" smtClean="0"/>
              <a:t>9/4/18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A84A37A-AFC2-4A01-80A1-FC20F2C0D5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9D5788-F869-514E-AB91-BAE8F9B1C9CB}" type="datetimeFigureOut">
              <a:rPr lang="en-US" smtClean="0"/>
              <a:t>9/4/18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8D77E3-192A-C448-B043-6968E7CAA17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C9D5788-F869-514E-AB91-BAE8F9B1C9CB}" type="datetimeFigureOut">
              <a:rPr lang="en-US" smtClean="0"/>
              <a:t>9/4/18</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C8D77E3-192A-C448-B043-6968E7CAA17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477" y="172831"/>
            <a:ext cx="6309773" cy="2417969"/>
          </a:xfrm>
        </p:spPr>
        <p:txBody>
          <a:bodyPr/>
          <a:lstStyle/>
          <a:p>
            <a:br>
              <a:rPr lang="en-US" b="1" dirty="0"/>
            </a:br>
            <a:br>
              <a:rPr lang="en-US" b="1" dirty="0"/>
            </a:br>
            <a:br>
              <a:rPr lang="en-US" b="1" dirty="0"/>
            </a:br>
            <a:r>
              <a:rPr lang="en-US" sz="2800" b="1" dirty="0">
                <a:latin typeface="+mn-lt"/>
              </a:rPr>
              <a:t>“</a:t>
            </a:r>
            <a:r>
              <a:rPr lang="en-US" sz="2800" dirty="0"/>
              <a:t>Seeing Beyond Our Own World</a:t>
            </a:r>
            <a:r>
              <a:rPr lang="en-US" sz="3000" b="1" dirty="0">
                <a:latin typeface="+mn-lt"/>
                <a:cs typeface="Arial"/>
              </a:rPr>
              <a:t>: </a:t>
            </a:r>
            <a:br>
              <a:rPr lang="en-US" sz="3000" b="1" dirty="0">
                <a:latin typeface="+mn-lt"/>
                <a:cs typeface="Arial"/>
              </a:rPr>
            </a:br>
            <a:br>
              <a:rPr lang="en-US" sz="3000" b="1" dirty="0">
                <a:latin typeface="+mn-lt"/>
                <a:cs typeface="Arial"/>
              </a:rPr>
            </a:br>
            <a:r>
              <a:rPr lang="en-US" sz="2400" b="1" dirty="0">
                <a:latin typeface="+mn-lt"/>
                <a:cs typeface="Arial"/>
              </a:rPr>
              <a:t>Using Character Point-of-View Activities </a:t>
            </a:r>
            <a:br>
              <a:rPr lang="en-US" sz="2400" b="1" dirty="0">
                <a:latin typeface="+mn-lt"/>
                <a:cs typeface="Arial"/>
              </a:rPr>
            </a:br>
            <a:r>
              <a:rPr lang="en-US" sz="2400" b="1" dirty="0">
                <a:latin typeface="+mn-lt"/>
                <a:cs typeface="Arial"/>
              </a:rPr>
              <a:t>to Introduce Students </a:t>
            </a:r>
            <a:br>
              <a:rPr lang="en-US" sz="2400" b="1" dirty="0">
                <a:latin typeface="+mn-lt"/>
                <a:cs typeface="Arial"/>
              </a:rPr>
            </a:br>
            <a:r>
              <a:rPr lang="en-US" sz="2400" b="1" dirty="0">
                <a:latin typeface="+mn-lt"/>
                <a:cs typeface="Arial"/>
              </a:rPr>
              <a:t>to Critical Theory</a:t>
            </a:r>
            <a:r>
              <a:rPr lang="en-US" sz="2800" b="1" dirty="0">
                <a:latin typeface="+mn-lt"/>
                <a:cs typeface="Arial"/>
              </a:rPr>
              <a:t>”</a:t>
            </a:r>
            <a:br>
              <a:rPr lang="en-US" sz="2800" dirty="0">
                <a:latin typeface="Arial"/>
                <a:cs typeface="Arial"/>
              </a:rPr>
            </a:br>
            <a:endParaRPr lang="en-US" sz="2800" dirty="0">
              <a:latin typeface="Arial"/>
              <a:cs typeface="Arial"/>
            </a:endParaRPr>
          </a:p>
        </p:txBody>
      </p:sp>
      <p:sp>
        <p:nvSpPr>
          <p:cNvPr id="3" name="Subtitle 2"/>
          <p:cNvSpPr>
            <a:spLocks noGrp="1"/>
          </p:cNvSpPr>
          <p:nvPr>
            <p:ph type="subTitle" idx="1"/>
          </p:nvPr>
        </p:nvSpPr>
        <p:spPr>
          <a:xfrm rot="19140000">
            <a:off x="1861145" y="2112844"/>
            <a:ext cx="6819995" cy="2422819"/>
          </a:xfrm>
        </p:spPr>
        <p:txBody>
          <a:bodyPr>
            <a:normAutofit/>
          </a:bodyPr>
          <a:lstStyle/>
          <a:p>
            <a:endParaRPr lang="en-US" dirty="0"/>
          </a:p>
        </p:txBody>
      </p:sp>
    </p:spTree>
    <p:extLst>
      <p:ext uri="{BB962C8B-B14F-4D97-AF65-F5344CB8AC3E}">
        <p14:creationId xmlns:p14="http://schemas.microsoft.com/office/powerpoint/2010/main" val="631236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ff90a39a90029b227a1988e81f486b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1414" y="444499"/>
            <a:ext cx="5294923" cy="6048375"/>
          </a:xfrm>
          <a:prstGeom prst="rect">
            <a:avLst/>
          </a:prstGeom>
        </p:spPr>
      </p:pic>
      <p:sp>
        <p:nvSpPr>
          <p:cNvPr id="3" name="Text Placeholder 2"/>
          <p:cNvSpPr>
            <a:spLocks noGrp="1"/>
          </p:cNvSpPr>
          <p:nvPr>
            <p:ph type="body" sz="half" idx="1"/>
          </p:nvPr>
        </p:nvSpPr>
        <p:spPr>
          <a:xfrm>
            <a:off x="201612" y="444499"/>
            <a:ext cx="3146914" cy="4213226"/>
          </a:xfrm>
        </p:spPr>
        <p:txBody>
          <a:bodyPr>
            <a:normAutofit/>
          </a:bodyPr>
          <a:lstStyle/>
          <a:p>
            <a:r>
              <a:rPr lang="en-US" sz="2200" b="0" dirty="0">
                <a:latin typeface="Big Caslon"/>
                <a:cs typeface="Big Caslon"/>
              </a:rPr>
              <a:t>"Miriam’s Reflection </a:t>
            </a:r>
          </a:p>
          <a:p>
            <a:r>
              <a:rPr lang="en-US" sz="2200" b="0" dirty="0">
                <a:latin typeface="Big Caslon"/>
                <a:cs typeface="Big Caslon"/>
              </a:rPr>
              <a:t>(The New Gilded Age)”</a:t>
            </a:r>
          </a:p>
          <a:p>
            <a:endParaRPr lang="en-US" sz="2200" b="0" dirty="0">
              <a:latin typeface="Big Caslon"/>
              <a:cs typeface="Big Caslon"/>
            </a:endParaRPr>
          </a:p>
          <a:p>
            <a:r>
              <a:rPr lang="en-US" sz="2200" b="0" dirty="0">
                <a:latin typeface="Big Caslon"/>
                <a:cs typeface="Big Caslon"/>
              </a:rPr>
              <a:t>Respond to this image. What do you see? What comes to mind? What does </a:t>
            </a:r>
            <a:r>
              <a:rPr lang="en-US" sz="2200" b="0">
                <a:latin typeface="Big Caslon"/>
                <a:cs typeface="Big Caslon"/>
              </a:rPr>
              <a:t>it remind you of?</a:t>
            </a:r>
            <a:endParaRPr lang="en-US" sz="2200" b="0" dirty="0">
              <a:latin typeface="Big Caslon"/>
              <a:cs typeface="Big Caslon"/>
            </a:endParaRPr>
          </a:p>
        </p:txBody>
      </p:sp>
    </p:spTree>
    <p:extLst>
      <p:ext uri="{BB962C8B-B14F-4D97-AF65-F5344CB8AC3E}">
        <p14:creationId xmlns:p14="http://schemas.microsoft.com/office/powerpoint/2010/main" val="1813519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Critical Theory, Literary Criticism? </a:t>
            </a:r>
          </a:p>
        </p:txBody>
      </p:sp>
      <p:sp>
        <p:nvSpPr>
          <p:cNvPr id="3" name="Content Placeholder 2"/>
          <p:cNvSpPr>
            <a:spLocks noGrp="1"/>
          </p:cNvSpPr>
          <p:nvPr>
            <p:ph idx="1"/>
          </p:nvPr>
        </p:nvSpPr>
        <p:spPr>
          <a:xfrm>
            <a:off x="822960" y="1100628"/>
            <a:ext cx="7520940" cy="5439871"/>
          </a:xfrm>
        </p:spPr>
        <p:txBody>
          <a:bodyPr>
            <a:normAutofit fontScale="92500" lnSpcReduction="10000"/>
          </a:bodyPr>
          <a:lstStyle/>
          <a:p>
            <a:r>
              <a:rPr lang="en-US" sz="1800" dirty="0"/>
              <a:t>Critical Theory: theories about the ways we see the world. Tries to explain the values and assumptions that underlie the ways we see the world (and therefore the ways we read and interpret literature). </a:t>
            </a:r>
          </a:p>
          <a:p>
            <a:endParaRPr lang="en-US" sz="1800" dirty="0"/>
          </a:p>
          <a:p>
            <a:r>
              <a:rPr lang="en-US" sz="1800" dirty="0"/>
              <a:t>“Critical theory can help us learn to see ourselves and our world in valuable new ways, ways that can influence how we educate our children, both as parents and teachers; how we view television, from the nightly news to situational comedies; how we behave as voters and consumers; how we react to others with whom we do not agree on social, religious, and political issues; and how we recognize and deal with our own motives, fears, and desires” (p. 2). </a:t>
            </a:r>
          </a:p>
          <a:p>
            <a:endParaRPr lang="en-US" sz="1800" dirty="0"/>
          </a:p>
          <a:p>
            <a:r>
              <a:rPr lang="en-US" sz="1800" dirty="0"/>
              <a:t>			</a:t>
            </a:r>
          </a:p>
          <a:p>
            <a:pPr algn="ctr"/>
            <a:endParaRPr lang="en-US" sz="1800" dirty="0"/>
          </a:p>
          <a:p>
            <a:endParaRPr lang="en-US" sz="1800" dirty="0"/>
          </a:p>
          <a:p>
            <a:endParaRPr lang="en-US" sz="1800" dirty="0"/>
          </a:p>
          <a:p>
            <a:r>
              <a:rPr lang="en-US" sz="1800" dirty="0"/>
              <a:t>“Think of each theory as a new pair of eyeglasses through which certain elements of our world are brought into focus while others, of course fade into the background” (p. 3). </a:t>
            </a:r>
          </a:p>
          <a:p>
            <a:endParaRPr lang="en-US" sz="1800" dirty="0"/>
          </a:p>
          <a:p>
            <a:endParaRPr lang="en-US" sz="1800" dirty="0"/>
          </a:p>
        </p:txBody>
      </p:sp>
      <p:pic>
        <p:nvPicPr>
          <p:cNvPr id="5" name="Picture 4" descr="MD00208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6497" y="3823181"/>
            <a:ext cx="2306753" cy="1200683"/>
          </a:xfrm>
          <a:prstGeom prst="rect">
            <a:avLst/>
          </a:prstGeom>
        </p:spPr>
      </p:pic>
    </p:spTree>
    <p:extLst>
      <p:ext uri="{BB962C8B-B14F-4D97-AF65-F5344CB8AC3E}">
        <p14:creationId xmlns:p14="http://schemas.microsoft.com/office/powerpoint/2010/main" val="4021626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685800" y="254007"/>
            <a:ext cx="7772400" cy="1143000"/>
          </a:xfrm>
        </p:spPr>
        <p:txBody>
          <a:bodyPr/>
          <a:lstStyle/>
          <a:p>
            <a:pPr eaLnBrk="1" hangingPunct="1">
              <a:defRPr/>
            </a:pPr>
            <a:r>
              <a:rPr lang="en-US" dirty="0"/>
              <a:t>Upon Seeing some </a:t>
            </a:r>
            <a:r>
              <a:rPr lang="en-US" dirty="0" err="1"/>
              <a:t>play-Doh</a:t>
            </a:r>
            <a:r>
              <a:rPr lang="en-US" dirty="0"/>
              <a:t>…</a:t>
            </a:r>
          </a:p>
        </p:txBody>
      </p:sp>
      <p:sp>
        <p:nvSpPr>
          <p:cNvPr id="1027" name="Rectangle 3"/>
          <p:cNvSpPr>
            <a:spLocks noGrp="1" noChangeArrowheads="1"/>
          </p:cNvSpPr>
          <p:nvPr>
            <p:ph type="body" sz="half" idx="1"/>
          </p:nvPr>
        </p:nvSpPr>
        <p:spPr>
          <a:xfrm>
            <a:off x="203201" y="1405477"/>
            <a:ext cx="4979986" cy="3309398"/>
          </a:xfrm>
        </p:spPr>
        <p:txBody>
          <a:bodyPr>
            <a:normAutofit/>
          </a:bodyPr>
          <a:lstStyle/>
          <a:p>
            <a:pPr eaLnBrk="1" hangingPunct="1">
              <a:defRPr/>
            </a:pPr>
            <a:r>
              <a:rPr lang="en-US" sz="2800" dirty="0"/>
              <a:t>Reader Response Criticism </a:t>
            </a:r>
          </a:p>
          <a:p>
            <a:pPr>
              <a:defRPr/>
            </a:pPr>
            <a:r>
              <a:rPr lang="en-US" sz="2800" dirty="0"/>
              <a:t>Feminist/Gender Criticism</a:t>
            </a:r>
          </a:p>
          <a:p>
            <a:pPr>
              <a:defRPr/>
            </a:pPr>
            <a:r>
              <a:rPr lang="en-US" sz="2800" dirty="0"/>
              <a:t>Marxist/Social Power Criticism</a:t>
            </a:r>
          </a:p>
          <a:p>
            <a:pPr eaLnBrk="1" hangingPunct="1">
              <a:defRPr/>
            </a:pPr>
            <a:r>
              <a:rPr lang="en-US" sz="2800" dirty="0"/>
              <a:t>Post-Colonial Criticism </a:t>
            </a:r>
          </a:p>
          <a:p>
            <a:pPr>
              <a:defRPr/>
            </a:pPr>
            <a:r>
              <a:rPr lang="en-US" sz="2800" dirty="0"/>
              <a:t>Formalist/Structuralist Criticism</a:t>
            </a:r>
          </a:p>
          <a:p>
            <a:pPr>
              <a:defRPr/>
            </a:pPr>
            <a:r>
              <a:rPr lang="en-US" sz="2800" dirty="0"/>
              <a:t>Post-Colonial Criticism </a:t>
            </a:r>
          </a:p>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p:txBody>
      </p:sp>
      <p:pic>
        <p:nvPicPr>
          <p:cNvPr id="3" name="Content Placeholder 2">
            <a:extLst>
              <a:ext uri="{FF2B5EF4-FFF2-40B4-BE49-F238E27FC236}">
                <a16:creationId xmlns:a16="http://schemas.microsoft.com/office/drawing/2014/main" id="{1D589414-EB95-5A45-979E-457F203AFA1D}"/>
              </a:ext>
            </a:extLst>
          </p:cNvPr>
          <p:cNvPicPr>
            <a:picLocks noGrp="1" noChangeAspect="1"/>
          </p:cNvPicPr>
          <p:nvPr>
            <p:ph sz="half" idx="2"/>
          </p:nvPr>
        </p:nvPicPr>
        <p:blipFill>
          <a:blip r:embed="rId2"/>
          <a:stretch>
            <a:fillRect/>
          </a:stretch>
        </p:blipFill>
        <p:spPr>
          <a:xfrm>
            <a:off x="5183187" y="1525587"/>
            <a:ext cx="2540000" cy="2540000"/>
          </a:xfrm>
          <a:prstGeom prst="rect">
            <a:avLst/>
          </a:prstGeom>
        </p:spPr>
      </p:pic>
    </p:spTree>
    <p:extLst>
      <p:ext uri="{BB962C8B-B14F-4D97-AF65-F5344CB8AC3E}">
        <p14:creationId xmlns:p14="http://schemas.microsoft.com/office/powerpoint/2010/main" val="743633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Upon Seeing Some Play-Doh... </a:t>
            </a:r>
          </a:p>
        </p:txBody>
      </p:sp>
      <p:sp>
        <p:nvSpPr>
          <p:cNvPr id="3" name="Content Placeholder 2"/>
          <p:cNvSpPr>
            <a:spLocks noGrp="1"/>
          </p:cNvSpPr>
          <p:nvPr>
            <p:ph idx="1"/>
          </p:nvPr>
        </p:nvSpPr>
        <p:spPr>
          <a:xfrm>
            <a:off x="142876" y="365760"/>
            <a:ext cx="8629649" cy="6149339"/>
          </a:xfrm>
        </p:spPr>
        <p:txBody>
          <a:bodyPr>
            <a:noAutofit/>
          </a:bodyPr>
          <a:lstStyle/>
          <a:p>
            <a:endParaRPr lang="en-US" sz="2400" dirty="0">
              <a:latin typeface="Baskerville"/>
              <a:cs typeface="Baskerville"/>
            </a:endParaRPr>
          </a:p>
          <a:p>
            <a:pPr>
              <a:lnSpc>
                <a:spcPct val="150000"/>
              </a:lnSpc>
            </a:pPr>
            <a:r>
              <a:rPr lang="en-US" sz="2400" dirty="0">
                <a:latin typeface="Baskerville"/>
                <a:cs typeface="Baskerville"/>
              </a:rPr>
              <a:t>*</a:t>
            </a:r>
            <a:r>
              <a:rPr lang="en-US" sz="1800" dirty="0">
                <a:latin typeface="Baskerville"/>
                <a:cs typeface="Baskerville"/>
              </a:rPr>
              <a:t>Reader-Response asks… ‘What does the </a:t>
            </a:r>
            <a:r>
              <a:rPr lang="en-US" sz="1800" dirty="0" err="1">
                <a:latin typeface="Baskerville"/>
                <a:cs typeface="Baskerville"/>
              </a:rPr>
              <a:t>play-doh</a:t>
            </a:r>
            <a:r>
              <a:rPr lang="en-US" sz="1800" dirty="0">
                <a:latin typeface="Baskerville"/>
                <a:cs typeface="Baskerville"/>
              </a:rPr>
              <a:t> look like? What does it remind me of?’ (This is a lens you are likely used to using.)</a:t>
            </a:r>
          </a:p>
          <a:p>
            <a:pPr>
              <a:lnSpc>
                <a:spcPct val="150000"/>
              </a:lnSpc>
            </a:pPr>
            <a:r>
              <a:rPr lang="en-US" sz="1800" dirty="0">
                <a:latin typeface="Baskerville"/>
                <a:cs typeface="Baskerville"/>
              </a:rPr>
              <a:t>*Feminist/Gender theory asks… ‘What possibilities are available to a woman who has this </a:t>
            </a:r>
            <a:r>
              <a:rPr lang="en-US" sz="1800" dirty="0" err="1">
                <a:latin typeface="Baskerville"/>
                <a:cs typeface="Baskerville"/>
              </a:rPr>
              <a:t>play-doh</a:t>
            </a:r>
            <a:r>
              <a:rPr lang="en-US" sz="1800" dirty="0">
                <a:latin typeface="Baskerville"/>
                <a:cs typeface="Baskerville"/>
              </a:rPr>
              <a:t>? To a man’ Focuses on gender power (both economic and social).</a:t>
            </a:r>
          </a:p>
          <a:p>
            <a:pPr>
              <a:lnSpc>
                <a:spcPct val="150000"/>
              </a:lnSpc>
            </a:pPr>
            <a:r>
              <a:rPr lang="en-US" sz="1800" dirty="0">
                <a:latin typeface="Baskerville"/>
                <a:cs typeface="Baskerville"/>
              </a:rPr>
              <a:t>*Marxist/Social Power theory asks… ‘Who owns the </a:t>
            </a:r>
            <a:r>
              <a:rPr lang="en-US" sz="1800" dirty="0" err="1">
                <a:latin typeface="Baskerville"/>
                <a:cs typeface="Baskerville"/>
              </a:rPr>
              <a:t>play-doh</a:t>
            </a:r>
            <a:r>
              <a:rPr lang="en-US" sz="1800" dirty="0">
                <a:latin typeface="Baskerville"/>
                <a:cs typeface="Baskerville"/>
              </a:rPr>
              <a:t>?’ Focuses on socioeconomic considerations; who has the monetary power in the situation? </a:t>
            </a:r>
          </a:p>
          <a:p>
            <a:pPr>
              <a:lnSpc>
                <a:spcPct val="150000"/>
              </a:lnSpc>
            </a:pPr>
            <a:r>
              <a:rPr lang="en-US" sz="1800" dirty="0">
                <a:latin typeface="Baskerville"/>
                <a:cs typeface="Baskerville"/>
              </a:rPr>
              <a:t>*Formalist/Structuralist Criticism asks… ‘What shape, diameter, etc. is the </a:t>
            </a:r>
            <a:r>
              <a:rPr lang="en-US" sz="1800" dirty="0" err="1">
                <a:latin typeface="Baskerville"/>
                <a:cs typeface="Baskerville"/>
              </a:rPr>
              <a:t>play-doh</a:t>
            </a:r>
            <a:r>
              <a:rPr lang="en-US" sz="1800" dirty="0">
                <a:latin typeface="Baskerville"/>
                <a:cs typeface="Baskerville"/>
              </a:rPr>
              <a:t>? Of what is it made? (This is the closest lens to what AP asks us to do!)</a:t>
            </a:r>
          </a:p>
          <a:p>
            <a:pPr>
              <a:lnSpc>
                <a:spcPct val="150000"/>
              </a:lnSpc>
            </a:pPr>
            <a:r>
              <a:rPr lang="en-US" sz="1800" dirty="0">
                <a:latin typeface="Baskerville"/>
                <a:cs typeface="Baskerville"/>
              </a:rPr>
              <a:t>*Post Colonial Criticism asks… ‘Who does NOT own the </a:t>
            </a:r>
            <a:r>
              <a:rPr lang="en-US" sz="1800" dirty="0" err="1">
                <a:latin typeface="Baskerville"/>
                <a:cs typeface="Baskerville"/>
              </a:rPr>
              <a:t>play-doh</a:t>
            </a:r>
            <a:r>
              <a:rPr lang="en-US" sz="1800" dirty="0">
                <a:latin typeface="Baskerville"/>
                <a:cs typeface="Baskerville"/>
              </a:rPr>
              <a:t>? Who took the </a:t>
            </a:r>
            <a:r>
              <a:rPr lang="en-US" sz="1800" dirty="0" err="1">
                <a:latin typeface="Baskerville"/>
                <a:cs typeface="Baskerville"/>
              </a:rPr>
              <a:t>play-doh</a:t>
            </a:r>
            <a:r>
              <a:rPr lang="en-US" sz="1800" dirty="0">
                <a:latin typeface="Baskerville"/>
                <a:cs typeface="Baskerville"/>
              </a:rPr>
              <a:t> away from whom?’</a:t>
            </a:r>
          </a:p>
        </p:txBody>
      </p:sp>
    </p:spTree>
    <p:extLst>
      <p:ext uri="{BB962C8B-B14F-4D97-AF65-F5344CB8AC3E}">
        <p14:creationId xmlns:p14="http://schemas.microsoft.com/office/powerpoint/2010/main" val="1725426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“Two Graveyards” </a:t>
            </a:r>
            <a:r>
              <a:rPr lang="en-US" sz="1400" dirty="0"/>
              <a:t>by </a:t>
            </a:r>
            <a:r>
              <a:rPr lang="en-US" sz="1400" dirty="0" err="1"/>
              <a:t>susan</a:t>
            </a:r>
            <a:r>
              <a:rPr lang="en-US" sz="1400" dirty="0"/>
              <a:t> </a:t>
            </a:r>
            <a:r>
              <a:rPr lang="en-US" sz="1400" dirty="0" err="1"/>
              <a:t>Tepper</a:t>
            </a:r>
            <a:endParaRPr lang="en-US" sz="1400" dirty="0"/>
          </a:p>
        </p:txBody>
      </p:sp>
      <p:sp>
        <p:nvSpPr>
          <p:cNvPr id="3" name="Subtitle 2"/>
          <p:cNvSpPr>
            <a:spLocks noGrp="1"/>
          </p:cNvSpPr>
          <p:nvPr>
            <p:ph idx="1"/>
          </p:nvPr>
        </p:nvSpPr>
        <p:spPr>
          <a:xfrm>
            <a:off x="555625" y="1100628"/>
            <a:ext cx="7969250" cy="3963497"/>
          </a:xfrm>
        </p:spPr>
        <p:txBody>
          <a:bodyPr>
            <a:noAutofit/>
          </a:bodyPr>
          <a:lstStyle/>
          <a:p>
            <a:r>
              <a:rPr lang="en-US" sz="1800" b="0" dirty="0"/>
              <a:t>The two small graveyards lay side by side like the bodies they covered. One had fancier tombstones engraved upon that told names and dates, a floral motif, or perhaps a Grecian style urn in bas relief on its façade. Some had sweet poetic verse about the dead person. The other graveyard was the slave graveyard with its decrepit unmarked slabs, many about to fall over or already down in the unkempt grass. We went to the graveyards each time we visited the island. This place of the dead— it called to us. It took an hour to get there by public bus. The first time we went was shortly after my dad died and both our families were decomposing. We rode the bus in silence aware of each other in a way that was different. Already, too soon, we knew time was thin. That first visit I found a tombstone with my birth date, and the person had my first name. She died from yellow fever. I thought about dying from fever in a hot tropical place without air conditioning, and what that would be like. Then my husband wanted to go get ice cream cones. So we left.</a:t>
            </a:r>
          </a:p>
        </p:txBody>
      </p:sp>
    </p:spTree>
    <p:extLst>
      <p:ext uri="{BB962C8B-B14F-4D97-AF65-F5344CB8AC3E}">
        <p14:creationId xmlns:p14="http://schemas.microsoft.com/office/powerpoint/2010/main" val="3677560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ctrTitle"/>
          </p:nvPr>
        </p:nvSpPr>
        <p:spPr>
          <a:xfrm>
            <a:off x="239403" y="0"/>
            <a:ext cx="7799697" cy="1492250"/>
          </a:xfrm>
        </p:spPr>
        <p:txBody>
          <a:bodyPr/>
          <a:lstStyle/>
          <a:p>
            <a:pPr eaLnBrk="1" hangingPunct="1"/>
            <a:r>
              <a:rPr lang="en-US" dirty="0">
                <a:latin typeface="Arial" charset="0"/>
                <a:ea typeface="ＭＳ Ｐゴシック" charset="0"/>
                <a:cs typeface="ＭＳ Ｐゴシック" charset="0"/>
              </a:rPr>
              <a:t>	     “Two Graveyards”</a:t>
            </a:r>
            <a:br>
              <a:rPr lang="en-US" dirty="0">
                <a:latin typeface="Arial" charset="0"/>
                <a:ea typeface="ＭＳ Ｐゴシック" charset="0"/>
                <a:cs typeface="ＭＳ Ｐゴシック" charset="0"/>
              </a:rPr>
            </a:br>
            <a:br>
              <a:rPr lang="en-US" dirty="0">
                <a:latin typeface="Arial" charset="0"/>
                <a:ea typeface="ＭＳ Ｐゴシック" charset="0"/>
                <a:cs typeface="ＭＳ Ｐゴシック" charset="0"/>
              </a:rPr>
            </a:br>
            <a:r>
              <a:rPr lang="en-US" sz="2000" dirty="0">
                <a:latin typeface="Arial" charset="0"/>
                <a:ea typeface="ＭＳ Ｐゴシック" charset="0"/>
                <a:cs typeface="ＭＳ Ｐゴシック" charset="0"/>
              </a:rPr>
              <a:t>Today’s First goal:</a:t>
            </a:r>
          </a:p>
        </p:txBody>
      </p:sp>
      <p:sp>
        <p:nvSpPr>
          <p:cNvPr id="11266" name="Rectangle 3"/>
          <p:cNvSpPr>
            <a:spLocks noGrp="1" noChangeArrowheads="1"/>
          </p:cNvSpPr>
          <p:nvPr>
            <p:ph type="subTitle" idx="1"/>
          </p:nvPr>
        </p:nvSpPr>
        <p:spPr>
          <a:xfrm>
            <a:off x="239403" y="1677987"/>
            <a:ext cx="8585312" cy="3825874"/>
          </a:xfrm>
        </p:spPr>
        <p:txBody>
          <a:bodyPr>
            <a:normAutofit/>
          </a:bodyPr>
          <a:lstStyle/>
          <a:p>
            <a:pPr marL="609600" indent="-609600" algn="l" eaLnBrk="1" hangingPunct="1"/>
            <a:r>
              <a:rPr lang="en-US" sz="1600" dirty="0">
                <a:latin typeface="Arial" charset="0"/>
                <a:ea typeface="ＭＳ Ｐゴシック" charset="0"/>
                <a:cs typeface="ＭＳ Ｐゴシック" charset="0"/>
              </a:rPr>
              <a:t>Recognize multiple perspectives in this story. (i.e. read this story through different eyeglasses...) </a:t>
            </a:r>
          </a:p>
          <a:p>
            <a:pPr marL="609600" indent="-609600" algn="l" eaLnBrk="1" hangingPunct="1"/>
            <a:endParaRPr lang="en-US" sz="2400" dirty="0">
              <a:latin typeface="Arial" charset="0"/>
              <a:ea typeface="ＭＳ Ｐゴシック" charset="0"/>
              <a:cs typeface="ＭＳ Ｐゴシック" charset="0"/>
            </a:endParaRPr>
          </a:p>
          <a:p>
            <a:pPr marL="609600" indent="-609600" algn="l" eaLnBrk="1" hangingPunct="1"/>
            <a:r>
              <a:rPr lang="en-US" sz="2400" dirty="0">
                <a:latin typeface="Arial" charset="0"/>
                <a:ea typeface="ＭＳ Ｐゴシック" charset="0"/>
                <a:cs typeface="ＭＳ Ｐゴシック" charset="0"/>
              </a:rPr>
              <a:t>Directions: </a:t>
            </a:r>
          </a:p>
          <a:p>
            <a:r>
              <a:rPr lang="en-US" sz="2400" dirty="0">
                <a:latin typeface="Arial" charset="0"/>
                <a:ea typeface="ＭＳ Ｐゴシック" charset="0"/>
                <a:cs typeface="ＭＳ Ｐゴシック" charset="0"/>
              </a:rPr>
              <a:t>With a partner, use your assigned lens (gender, Marxist, Post-Colonial, </a:t>
            </a:r>
            <a:r>
              <a:rPr lang="en-US" sz="2400" dirty="0" err="1">
                <a:latin typeface="Arial" charset="0"/>
                <a:ea typeface="ＭＳ Ｐゴシック" charset="0"/>
                <a:cs typeface="ＭＳ Ｐゴシック" charset="0"/>
              </a:rPr>
              <a:t>Psychoanalytic,Structuralist</a:t>
            </a:r>
            <a:r>
              <a:rPr lang="en-US" sz="2400" dirty="0">
                <a:latin typeface="Arial" charset="0"/>
                <a:ea typeface="ＭＳ Ｐゴシック" charset="0"/>
                <a:cs typeface="ＭＳ Ｐゴシック" charset="0"/>
              </a:rPr>
              <a:t>) To respond to the text. </a:t>
            </a:r>
          </a:p>
        </p:txBody>
      </p:sp>
    </p:spTree>
    <p:extLst>
      <p:ext uri="{BB962C8B-B14F-4D97-AF65-F5344CB8AC3E}">
        <p14:creationId xmlns:p14="http://schemas.microsoft.com/office/powerpoint/2010/main" val="767482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sz="2000" dirty="0">
                <a:latin typeface="Arial" charset="0"/>
                <a:ea typeface="ＭＳ Ｐゴシック" charset="0"/>
                <a:cs typeface="ＭＳ Ｐゴシック" charset="0"/>
              </a:rPr>
              <a:t>Today’s Second Goal:</a:t>
            </a:r>
          </a:p>
        </p:txBody>
      </p:sp>
      <p:sp>
        <p:nvSpPr>
          <p:cNvPr id="12292" name="Rectangle 3"/>
          <p:cNvSpPr>
            <a:spLocks noGrp="1" noChangeArrowheads="1"/>
          </p:cNvSpPr>
          <p:nvPr>
            <p:ph idx="1"/>
          </p:nvPr>
        </p:nvSpPr>
        <p:spPr>
          <a:xfrm>
            <a:off x="241161" y="1100667"/>
            <a:ext cx="5965964" cy="5455708"/>
          </a:xfrm>
        </p:spPr>
        <p:txBody>
          <a:bodyPr>
            <a:normAutofit/>
          </a:bodyPr>
          <a:lstStyle/>
          <a:p>
            <a:pPr marL="609600" indent="-609600" eaLnBrk="1" hangingPunct="1">
              <a:lnSpc>
                <a:spcPct val="90000"/>
              </a:lnSpc>
              <a:buFontTx/>
              <a:buNone/>
            </a:pPr>
            <a:r>
              <a:rPr lang="en-US" sz="2400" dirty="0">
                <a:latin typeface="Arial" charset="0"/>
                <a:ea typeface="ＭＳ Ｐゴシック" charset="0"/>
                <a:cs typeface="ＭＳ Ｐゴシック" charset="0"/>
              </a:rPr>
              <a:t>Reconsider your previous reader-response to “Miriam’s Reflection (The New Gilded Age).” </a:t>
            </a:r>
          </a:p>
          <a:p>
            <a:pPr marL="609600" indent="-609600" eaLnBrk="1" hangingPunct="1">
              <a:lnSpc>
                <a:spcPct val="90000"/>
              </a:lnSpc>
              <a:buFontTx/>
              <a:buNone/>
            </a:pPr>
            <a:endParaRPr lang="en-US" sz="2400" dirty="0">
              <a:latin typeface="Arial" charset="0"/>
              <a:ea typeface="ＭＳ Ｐゴシック" charset="0"/>
              <a:cs typeface="ＭＳ Ｐゴシック" charset="0"/>
            </a:endParaRPr>
          </a:p>
          <a:p>
            <a:pPr marL="609600" indent="-609600" eaLnBrk="1" hangingPunct="1">
              <a:lnSpc>
                <a:spcPct val="90000"/>
              </a:lnSpc>
              <a:buFontTx/>
              <a:buNone/>
            </a:pPr>
            <a:r>
              <a:rPr lang="en-US" sz="2400" dirty="0">
                <a:latin typeface="Arial" charset="0"/>
                <a:ea typeface="ＭＳ Ｐゴシック" charset="0"/>
                <a:cs typeface="ＭＳ Ｐゴシック" charset="0"/>
              </a:rPr>
              <a:t>Directions:</a:t>
            </a:r>
          </a:p>
          <a:p>
            <a:pPr>
              <a:buFont typeface="Arial"/>
              <a:buChar char="•"/>
            </a:pPr>
            <a:r>
              <a:rPr lang="en-US" sz="2400" b="0" dirty="0">
                <a:latin typeface="+mj-lt"/>
                <a:ea typeface="ＭＳ Ｐゴシック" charset="0"/>
                <a:cs typeface="ＭＳ Ｐゴシック" charset="0"/>
              </a:rPr>
              <a:t>Looking back at the painting, write two questions/responses through your assigned lens.</a:t>
            </a:r>
          </a:p>
          <a:p>
            <a:pPr>
              <a:buFont typeface="Arial"/>
              <a:buChar char="•"/>
            </a:pPr>
            <a:r>
              <a:rPr lang="en-US" sz="2400" b="0" dirty="0">
                <a:latin typeface="+mj-lt"/>
                <a:ea typeface="ＭＳ Ｐゴシック" charset="0"/>
                <a:cs typeface="Arial"/>
              </a:rPr>
              <a:t>How does applying this lens highlight different aspects of the text? What can readers learn through activities like these? How can you benefit?</a:t>
            </a:r>
            <a:endParaRPr lang="en-US" sz="2400" b="0" dirty="0">
              <a:latin typeface="+mj-lt"/>
              <a:ea typeface="ＭＳ Ｐゴシック" charset="0"/>
              <a:cs typeface="ＭＳ Ｐゴシック" charset="0"/>
            </a:endParaRPr>
          </a:p>
        </p:txBody>
      </p:sp>
      <p:pic>
        <p:nvPicPr>
          <p:cNvPr id="4" name="Picture 3" descr="aff90a39a90029b227a1988e81f486b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375" y="444499"/>
            <a:ext cx="2964962" cy="3386867"/>
          </a:xfrm>
          <a:prstGeom prst="rect">
            <a:avLst/>
          </a:prstGeom>
        </p:spPr>
      </p:pic>
    </p:spTree>
    <p:extLst>
      <p:ext uri="{BB962C8B-B14F-4D97-AF65-F5344CB8AC3E}">
        <p14:creationId xmlns:p14="http://schemas.microsoft.com/office/powerpoint/2010/main" val="4066325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59"/>
            <a:ext cx="7520940" cy="1618471"/>
          </a:xfrm>
        </p:spPr>
        <p:txBody>
          <a:bodyPr/>
          <a:lstStyle/>
          <a:p>
            <a:pPr algn="ctr"/>
            <a:r>
              <a:rPr lang="en-US" dirty="0"/>
              <a:t>“Natural” interpretation </a:t>
            </a:r>
            <a:br>
              <a:rPr lang="en-US" dirty="0"/>
            </a:br>
            <a:r>
              <a:rPr lang="en-US" dirty="0"/>
              <a:t>vs. </a:t>
            </a:r>
            <a:br>
              <a:rPr lang="en-US" dirty="0"/>
            </a:br>
            <a:r>
              <a:rPr lang="en-US" dirty="0"/>
              <a:t>Critical theory</a:t>
            </a:r>
          </a:p>
        </p:txBody>
      </p:sp>
      <p:sp>
        <p:nvSpPr>
          <p:cNvPr id="3" name="Content Placeholder 2"/>
          <p:cNvSpPr>
            <a:spLocks noGrp="1"/>
          </p:cNvSpPr>
          <p:nvPr>
            <p:ph idx="1"/>
          </p:nvPr>
        </p:nvSpPr>
        <p:spPr>
          <a:xfrm>
            <a:off x="822960" y="2341383"/>
            <a:ext cx="7520940" cy="2400920"/>
          </a:xfrm>
        </p:spPr>
        <p:txBody>
          <a:bodyPr>
            <a:normAutofit/>
          </a:bodyPr>
          <a:lstStyle/>
          <a:p>
            <a:r>
              <a:rPr lang="en-US" sz="2400" dirty="0"/>
              <a:t>“Even our ‘personal,’ ‘natural’ interpretations of literature and the world we live in – ‘unsullied’ by theory – are based on assumptions, on ways of seeing the world, that are themselves theoretical and that we don’t realize we’ve internalized” (p. 4). </a:t>
            </a:r>
          </a:p>
          <a:p>
            <a:endParaRPr lang="en-US" sz="1800" dirty="0"/>
          </a:p>
        </p:txBody>
      </p:sp>
    </p:spTree>
    <p:extLst>
      <p:ext uri="{BB962C8B-B14F-4D97-AF65-F5344CB8AC3E}">
        <p14:creationId xmlns:p14="http://schemas.microsoft.com/office/powerpoint/2010/main" val="13799710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270</TotalTime>
  <Words>751</Words>
  <Application>Microsoft Macintosh PowerPoint</Application>
  <PresentationFormat>On-screen Show (4:3)</PresentationFormat>
  <Paragraphs>46</Paragraphs>
  <Slides>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ＭＳ Ｐゴシック</vt:lpstr>
      <vt:lpstr>Arial</vt:lpstr>
      <vt:lpstr>Baskerville</vt:lpstr>
      <vt:lpstr>Big Caslon</vt:lpstr>
      <vt:lpstr>Calibri</vt:lpstr>
      <vt:lpstr>Franklin Gothic Book</vt:lpstr>
      <vt:lpstr>Franklin Gothic Medium</vt:lpstr>
      <vt:lpstr>Tunga</vt:lpstr>
      <vt:lpstr>Wingdings</vt:lpstr>
      <vt:lpstr>Angles</vt:lpstr>
      <vt:lpstr>   “Seeing Beyond Our Own World:   Using Character Point-of-View Activities  to Introduce Students  to Critical Theory” </vt:lpstr>
      <vt:lpstr>PowerPoint Presentation</vt:lpstr>
      <vt:lpstr>Why Critical Theory, Literary Criticism? </vt:lpstr>
      <vt:lpstr>Upon Seeing some play-Doh…</vt:lpstr>
      <vt:lpstr>Upon Seeing Some Play-Doh... </vt:lpstr>
      <vt:lpstr>“Two Graveyards” by susan Tepper</vt:lpstr>
      <vt:lpstr>      “Two Graveyards”  Today’s First goal:</vt:lpstr>
      <vt:lpstr>Today’s Second Goal:</vt:lpstr>
      <vt:lpstr>“Natural” interpretation  vs.  Critical theory</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Upon Seeing an Orange…</dc:title>
  <dc:subject/>
  <dc:creator>Stearns-Pfeiffer Amanda</dc:creator>
  <cp:keywords/>
  <dc:description/>
  <cp:lastModifiedBy>Pelotte, Lettice</cp:lastModifiedBy>
  <cp:revision>43</cp:revision>
  <dcterms:created xsi:type="dcterms:W3CDTF">2012-05-31T14:18:41Z</dcterms:created>
  <dcterms:modified xsi:type="dcterms:W3CDTF">2018-09-05T02:22:28Z</dcterms:modified>
  <cp:category/>
</cp:coreProperties>
</file>